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906000" cy="6858000" type="A4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279" autoAdjust="0"/>
    <p:restoredTop sz="94627"/>
  </p:normalViewPr>
  <p:slideViewPr>
    <p:cSldViewPr snapToGrid="0" snapToObjects="1">
      <p:cViewPr>
        <p:scale>
          <a:sx n="80" d="100"/>
          <a:sy n="80" d="100"/>
        </p:scale>
        <p:origin x="2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r">
              <a:defRPr sz="1200"/>
            </a:lvl1pPr>
          </a:lstStyle>
          <a:p>
            <a:fld id="{74DA69C8-F84C-2947-85D9-F4E475966ECC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3013"/>
            <a:ext cx="48466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numCol="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numCol="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r">
              <a:defRPr sz="1200"/>
            </a:lvl1pPr>
          </a:lstStyle>
          <a:p>
            <a:fld id="{90C8F01E-995B-8848-96E4-13733EB6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843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9C5789CE-836E-B042-843F-5605E41F50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83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numCol="1"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 numCol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numCol="1"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 numCol="1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numCol="1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7089A-8636-F64C-9D23-B4C3EC8D4BA5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6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9545" y="47193"/>
            <a:ext cx="7429500" cy="273090"/>
          </a:xfrm>
        </p:spPr>
        <p:txBody>
          <a:bodyPr numCol="1">
            <a:noAutofit/>
          </a:bodyPr>
          <a:lstStyle/>
          <a:p>
            <a:r>
              <a:rPr lang="en-US" sz="1800" b="1" dirty="0" smtClean="0"/>
              <a:t>Year 5 |</a:t>
            </a:r>
            <a:r>
              <a:rPr lang="en-US" sz="1800" b="1" dirty="0" smtClean="0"/>
              <a:t>	</a:t>
            </a:r>
            <a:r>
              <a:rPr lang="en-US" sz="1800" b="1" dirty="0" smtClean="0"/>
              <a:t>Science</a:t>
            </a:r>
            <a:r>
              <a:rPr lang="en-US" sz="1800" b="1" dirty="0" smtClean="0"/>
              <a:t>	| </a:t>
            </a:r>
            <a:r>
              <a:rPr lang="en-US" sz="1800" b="1" dirty="0" smtClean="0"/>
              <a:t>Forces </a:t>
            </a:r>
            <a:endParaRPr lang="en-US" sz="18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320283"/>
            <a:ext cx="9906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988206"/>
              </p:ext>
            </p:extLst>
          </p:nvPr>
        </p:nvGraphicFramePr>
        <p:xfrm>
          <a:off x="2864582" y="544278"/>
          <a:ext cx="3131616" cy="461192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1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5823">
                <a:tc gridSpan="2">
                  <a:txBody>
                    <a:bodyPr/>
                    <a:lstStyle/>
                    <a:p>
                      <a:pPr algn="ctr"/>
                      <a:r>
                        <a:rPr lang="en-GB" altLang="en-GB" dirty="0" smtClean="0"/>
                        <a:t>Key Knowledge</a:t>
                      </a:r>
                      <a:endParaRPr lang="en-GB" altLang="en-GB" dirty="0"/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GB" altLang="en-GB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706">
                <a:tc>
                  <a:txBody>
                    <a:bodyPr/>
                    <a:lstStyle/>
                    <a:p>
                      <a:r>
                        <a:rPr lang="en-GB" altLang="en-GB" sz="1000" b="0" dirty="0"/>
                        <a:t>1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Isaac</a:t>
                      </a:r>
                      <a:r>
                        <a:rPr lang="en-GB" sz="1200" baseline="0" dirty="0" smtClean="0"/>
                        <a:t> Newton is famously thought to have developed his theory of gravity when an apple fell to the ground from a tree. </a:t>
                      </a:r>
                      <a:endParaRPr lang="en-GB" sz="12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260">
                <a:tc>
                  <a:txBody>
                    <a:bodyPr/>
                    <a:lstStyle/>
                    <a:p>
                      <a:r>
                        <a:rPr lang="en-GB" altLang="en-GB" sz="1000" b="0" dirty="0"/>
                        <a:t>2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The moon has a smaller mass than Earth so</a:t>
                      </a:r>
                      <a:r>
                        <a:rPr lang="en-GB" sz="1200" baseline="0" dirty="0" smtClean="0"/>
                        <a:t> the gravitational pull on the moon is smaller than it is on Earth. </a:t>
                      </a:r>
                      <a:endParaRPr lang="en-GB" sz="12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717">
                <a:tc>
                  <a:txBody>
                    <a:bodyPr/>
                    <a:lstStyle/>
                    <a:p>
                      <a:r>
                        <a:rPr lang="en-GB" altLang="en-GB" sz="1000" b="0" dirty="0"/>
                        <a:t>3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Jupiter has a greater mass than Earth. So the gravitational pull on Jupiter is stronger than on Earth.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7509847"/>
                  </a:ext>
                </a:extLst>
              </a:tr>
              <a:tr h="327260">
                <a:tc>
                  <a:txBody>
                    <a:bodyPr/>
                    <a:lstStyle/>
                    <a:p>
                      <a:r>
                        <a:rPr lang="en-GB" altLang="en-GB" sz="1000" b="0" dirty="0"/>
                        <a:t>4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Water resistance and air resistance are form</a:t>
                      </a:r>
                      <a:r>
                        <a:rPr lang="en-GB" sz="1200" baseline="0" dirty="0" smtClean="0"/>
                        <a:t>s of friction. Friction is sometimes helpful and sometimes unhelpful. For example, air resistance is helpful as it stops a skydiver hitting the ground at a speed. Friction on a bike chain can make the bike harder to pedal so it is unhelpful. </a:t>
                      </a:r>
                      <a:endParaRPr lang="en-GB" sz="12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716">
                <a:tc>
                  <a:txBody>
                    <a:bodyPr/>
                    <a:lstStyle/>
                    <a:p>
                      <a:r>
                        <a:rPr lang="en-GB" altLang="en-GB" sz="1000" b="0" dirty="0"/>
                        <a:t>5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Mass is how much matter is inside an object and it is measured in kilograms (kg).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260">
                <a:tc>
                  <a:txBody>
                    <a:bodyPr/>
                    <a:lstStyle/>
                    <a:p>
                      <a:r>
                        <a:rPr lang="en-GB" altLang="en-GB" sz="1000" b="0" dirty="0"/>
                        <a:t>6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Weight is how strongly gravity is pulling an object down. It is measured in </a:t>
                      </a:r>
                      <a:r>
                        <a:rPr kumimoji="0" lang="en-GB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Newtons</a:t>
                      </a: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(N). </a:t>
                      </a:r>
                    </a:p>
                    <a:p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7A16600-9CE5-7D4D-9238-FE903140D7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470895"/>
              </p:ext>
            </p:extLst>
          </p:nvPr>
        </p:nvGraphicFramePr>
        <p:xfrm>
          <a:off x="6172545" y="540277"/>
          <a:ext cx="3601797" cy="589268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39090">
                  <a:extLst>
                    <a:ext uri="{9D8B030D-6E8A-4147-A177-3AD203B41FA5}">
                      <a16:colId xmlns:a16="http://schemas.microsoft.com/office/drawing/2014/main" val="3034729171"/>
                    </a:ext>
                  </a:extLst>
                </a:gridCol>
                <a:gridCol w="3262707">
                  <a:extLst>
                    <a:ext uri="{9D8B030D-6E8A-4147-A177-3AD203B41FA5}">
                      <a16:colId xmlns:a16="http://schemas.microsoft.com/office/drawing/2014/main" val="771789285"/>
                    </a:ext>
                  </a:extLst>
                </a:gridCol>
              </a:tblGrid>
              <a:tr h="68060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Useful Diagrams</a:t>
                      </a:r>
                      <a:endParaRPr lang="en-US" sz="1800" dirty="0"/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910169"/>
                  </a:ext>
                </a:extLst>
              </a:tr>
              <a:tr h="535557">
                <a:tc>
                  <a:txBody>
                    <a:bodyPr/>
                    <a:lstStyle/>
                    <a:p>
                      <a:r>
                        <a:rPr lang="en-US" sz="1200" b="0" dirty="0"/>
                        <a:t>1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1584818"/>
                  </a:ext>
                </a:extLst>
              </a:tr>
              <a:tr h="535557">
                <a:tc>
                  <a:txBody>
                    <a:bodyPr/>
                    <a:lstStyle/>
                    <a:p>
                      <a:r>
                        <a:rPr lang="en-US" sz="1200" b="0" dirty="0"/>
                        <a:t>2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5142700"/>
                  </a:ext>
                </a:extLst>
              </a:tr>
              <a:tr h="535557">
                <a:tc>
                  <a:txBody>
                    <a:bodyPr/>
                    <a:lstStyle/>
                    <a:p>
                      <a:r>
                        <a:rPr lang="en-US" sz="1200" b="0" dirty="0"/>
                        <a:t>3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459478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722279"/>
              </p:ext>
            </p:extLst>
          </p:nvPr>
        </p:nvGraphicFramePr>
        <p:xfrm>
          <a:off x="93309" y="482965"/>
          <a:ext cx="2649894" cy="440023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95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9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9087">
                  <a:extLst>
                    <a:ext uri="{9D8B030D-6E8A-4147-A177-3AD203B41FA5}">
                      <a16:colId xmlns:a16="http://schemas.microsoft.com/office/drawing/2014/main" val="3827066675"/>
                    </a:ext>
                  </a:extLst>
                </a:gridCol>
              </a:tblGrid>
              <a:tr h="356825">
                <a:tc gridSpan="3">
                  <a:txBody>
                    <a:bodyPr/>
                    <a:lstStyle/>
                    <a:p>
                      <a:pPr algn="ctr"/>
                      <a:r>
                        <a:rPr lang="en-GB" altLang="en-GB" sz="1600" dirty="0" smtClean="0"/>
                        <a:t>Key Vocabulary</a:t>
                      </a:r>
                      <a:endParaRPr lang="en-GB" altLang="en-GB" sz="1600" dirty="0"/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GB" altLang="en-GB" dirty="0"/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373">
                <a:tc>
                  <a:txBody>
                    <a:bodyPr/>
                    <a:lstStyle/>
                    <a:p>
                      <a:r>
                        <a:rPr lang="en-GB" altLang="en-GB" sz="1000" dirty="0"/>
                        <a:t>1</a:t>
                      </a:r>
                      <a:endParaRPr lang="en-GB" altLang="en-GB" sz="1000" b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Forces</a:t>
                      </a:r>
                      <a:endParaRPr lang="en-GB" sz="10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Pushes</a:t>
                      </a:r>
                      <a:r>
                        <a:rPr lang="en-GB" sz="1100" baseline="0" dirty="0" smtClean="0"/>
                        <a:t> or pulls.</a:t>
                      </a:r>
                      <a:endParaRPr lang="en-GB" sz="11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702">
                <a:tc>
                  <a:txBody>
                    <a:bodyPr/>
                    <a:lstStyle/>
                    <a:p>
                      <a:r>
                        <a:rPr lang="en-GB" altLang="en-GB" sz="1000" dirty="0"/>
                        <a:t>2</a:t>
                      </a:r>
                      <a:endParaRPr lang="en-GB" altLang="en-GB" sz="1000" b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Gravity</a:t>
                      </a:r>
                      <a:endParaRPr lang="en-GB" sz="11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 pulling forces exerted by the Earth</a:t>
                      </a:r>
                      <a:r>
                        <a:rPr lang="en-GB" sz="1100" baseline="0" dirty="0" smtClean="0"/>
                        <a:t> (or anything else which has mass). </a:t>
                      </a:r>
                      <a:endParaRPr lang="en-GB" sz="11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780">
                <a:tc>
                  <a:txBody>
                    <a:bodyPr/>
                    <a:lstStyle/>
                    <a:p>
                      <a:r>
                        <a:rPr lang="en-GB" altLang="en-GB" sz="1000" dirty="0"/>
                        <a:t>3</a:t>
                      </a:r>
                      <a:endParaRPr lang="en-GB" altLang="en-GB" sz="1000" b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Weight</a:t>
                      </a:r>
                      <a:endParaRPr lang="en-GB" sz="11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The measure of the force</a:t>
                      </a:r>
                      <a:r>
                        <a:rPr lang="en-GB" sz="1100" baseline="0" dirty="0" smtClean="0"/>
                        <a:t> of gravity of an object.</a:t>
                      </a:r>
                      <a:endParaRPr lang="en-GB" sz="11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407509847"/>
                  </a:ext>
                </a:extLst>
              </a:tr>
              <a:tr h="334967">
                <a:tc>
                  <a:txBody>
                    <a:bodyPr/>
                    <a:lstStyle/>
                    <a:p>
                      <a:r>
                        <a:rPr lang="en-GB" altLang="en-GB" sz="1000" dirty="0"/>
                        <a:t>4</a:t>
                      </a:r>
                      <a:endParaRPr lang="en-GB" altLang="en-GB" sz="1000" b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Mass</a:t>
                      </a:r>
                      <a:endParaRPr lang="en-GB" sz="9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</a:t>
                      </a:r>
                      <a:r>
                        <a:rPr lang="en-GB" sz="1100" baseline="0" dirty="0" smtClean="0"/>
                        <a:t> measure of how much matter (or stuff) is inside an object. </a:t>
                      </a:r>
                      <a:endParaRPr lang="en-GB" sz="11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962">
                <a:tc>
                  <a:txBody>
                    <a:bodyPr/>
                    <a:lstStyle/>
                    <a:p>
                      <a:r>
                        <a:rPr lang="en-GB" altLang="en-GB" sz="1000" dirty="0"/>
                        <a:t>5</a:t>
                      </a:r>
                      <a:endParaRPr lang="en-GB" altLang="en-GB" sz="1000" b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Friction</a:t>
                      </a:r>
                      <a:endParaRPr lang="en-GB" sz="11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 force that acts between two surfaces</a:t>
                      </a:r>
                      <a:r>
                        <a:rPr lang="en-GB" sz="1100" baseline="0" dirty="0" smtClean="0"/>
                        <a:t> or objects that are moving, or trying to move across each other. </a:t>
                      </a:r>
                      <a:endParaRPr lang="en-GB" sz="11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967">
                <a:tc>
                  <a:txBody>
                    <a:bodyPr/>
                    <a:lstStyle/>
                    <a:p>
                      <a:r>
                        <a:rPr lang="en-GB" altLang="en-GB" sz="1000" dirty="0"/>
                        <a:t>6</a:t>
                      </a:r>
                      <a:endParaRPr lang="en-GB" altLang="en-GB" sz="1000" b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Air </a:t>
                      </a:r>
                      <a:r>
                        <a:rPr lang="en-GB" sz="900" dirty="0" smtClean="0"/>
                        <a:t>resistance</a:t>
                      </a:r>
                      <a:endParaRPr lang="en-GB" sz="9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 type of friction caused</a:t>
                      </a:r>
                      <a:r>
                        <a:rPr lang="en-GB" sz="1100" baseline="0" dirty="0" smtClean="0"/>
                        <a:t> by air pushing against any moving object. </a:t>
                      </a:r>
                      <a:endParaRPr lang="en-GB" sz="11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036">
                <a:tc>
                  <a:txBody>
                    <a:bodyPr/>
                    <a:lstStyle/>
                    <a:p>
                      <a:r>
                        <a:rPr lang="en-GB" altLang="en-GB" sz="1000" dirty="0"/>
                        <a:t>7</a:t>
                      </a:r>
                      <a:endParaRPr lang="en-GB" altLang="en-GB" sz="1000" b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Water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900" baseline="0" dirty="0" smtClean="0"/>
                        <a:t>resistance</a:t>
                      </a:r>
                      <a:endParaRPr lang="en-GB" sz="9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 type of friction caused</a:t>
                      </a:r>
                      <a:r>
                        <a:rPr lang="en-GB" sz="1100" baseline="0" dirty="0" smtClean="0"/>
                        <a:t> by water pushing against any moving object. </a:t>
                      </a:r>
                      <a:endParaRPr lang="en-GB" sz="11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962">
                <a:tc>
                  <a:txBody>
                    <a:bodyPr/>
                    <a:lstStyle/>
                    <a:p>
                      <a:r>
                        <a:rPr lang="en-GB" altLang="en-GB" sz="1000" dirty="0"/>
                        <a:t>8</a:t>
                      </a:r>
                      <a:endParaRPr lang="en-GB" altLang="en-GB" sz="1000" b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Buoyancy </a:t>
                      </a:r>
                      <a:endParaRPr lang="en-GB" sz="1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An upward force that a liquid applies</a:t>
                      </a:r>
                      <a:r>
                        <a:rPr lang="en-GB" sz="1100" baseline="0" dirty="0" smtClean="0"/>
                        <a:t> to objects.</a:t>
                      </a:r>
                    </a:p>
                    <a:p>
                      <a:endParaRPr lang="en-GB" sz="11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909959" y="5280962"/>
            <a:ext cx="3086239" cy="1384995"/>
          </a:xfrm>
          <a:prstGeom prst="rect">
            <a:avLst/>
          </a:prstGeom>
          <a:solidFill>
            <a:srgbClr val="FF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 smtClean="0"/>
              <a:t>FUN FACT! </a:t>
            </a:r>
          </a:p>
          <a:p>
            <a:r>
              <a:rPr lang="en-GB" sz="1200" dirty="0"/>
              <a:t>The wind is a force. Even biting, twisting, stretching, lifting and loads of other things we do every day are also forces.</a:t>
            </a:r>
          </a:p>
          <a:p>
            <a:endParaRPr lang="en-GB" sz="1200" dirty="0" smtClean="0"/>
          </a:p>
          <a:p>
            <a:r>
              <a:rPr lang="en-GB" sz="1200" dirty="0" smtClean="0"/>
              <a:t>Every </a:t>
            </a:r>
            <a:r>
              <a:rPr lang="en-GB" sz="1200" dirty="0"/>
              <a:t>time something happens, a force is right there doing its </a:t>
            </a:r>
            <a:r>
              <a:rPr lang="en-GB" sz="1200" dirty="0" smtClean="0"/>
              <a:t>work!</a:t>
            </a:r>
            <a:endParaRPr lang="en-GB" sz="1200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813606"/>
              </p:ext>
            </p:extLst>
          </p:nvPr>
        </p:nvGraphicFramePr>
        <p:xfrm>
          <a:off x="93309" y="4883195"/>
          <a:ext cx="2649894" cy="6705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95884">
                  <a:extLst>
                    <a:ext uri="{9D8B030D-6E8A-4147-A177-3AD203B41FA5}">
                      <a16:colId xmlns:a16="http://schemas.microsoft.com/office/drawing/2014/main" val="2709136027"/>
                    </a:ext>
                  </a:extLst>
                </a:gridCol>
                <a:gridCol w="644923">
                  <a:extLst>
                    <a:ext uri="{9D8B030D-6E8A-4147-A177-3AD203B41FA5}">
                      <a16:colId xmlns:a16="http://schemas.microsoft.com/office/drawing/2014/main" val="1366805377"/>
                    </a:ext>
                  </a:extLst>
                </a:gridCol>
                <a:gridCol w="1709087">
                  <a:extLst>
                    <a:ext uri="{9D8B030D-6E8A-4147-A177-3AD203B41FA5}">
                      <a16:colId xmlns:a16="http://schemas.microsoft.com/office/drawing/2014/main" val="3084142869"/>
                    </a:ext>
                  </a:extLst>
                </a:gridCol>
              </a:tblGrid>
              <a:tr h="314962">
                <a:tc>
                  <a:txBody>
                    <a:bodyPr/>
                    <a:lstStyle/>
                    <a:p>
                      <a:r>
                        <a:rPr lang="en-GB" altLang="en-GB" sz="1000" b="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GB" alt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Streamlined</a:t>
                      </a:r>
                      <a:endParaRPr lang="en-GB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0" dirty="0" smtClean="0">
                          <a:solidFill>
                            <a:schemeClr val="tx1"/>
                          </a:solidFill>
                        </a:rPr>
                        <a:t>When an object is shaped to minimise the</a:t>
                      </a: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</a:rPr>
                        <a:t> effects of air and water resistance.</a:t>
                      </a:r>
                      <a:endParaRPr lang="en-GB" sz="11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116991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491200"/>
              </p:ext>
            </p:extLst>
          </p:nvPr>
        </p:nvGraphicFramePr>
        <p:xfrm>
          <a:off x="93309" y="5553755"/>
          <a:ext cx="2649894" cy="6705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95884">
                  <a:extLst>
                    <a:ext uri="{9D8B030D-6E8A-4147-A177-3AD203B41FA5}">
                      <a16:colId xmlns:a16="http://schemas.microsoft.com/office/drawing/2014/main" val="2709136027"/>
                    </a:ext>
                  </a:extLst>
                </a:gridCol>
                <a:gridCol w="644923">
                  <a:extLst>
                    <a:ext uri="{9D8B030D-6E8A-4147-A177-3AD203B41FA5}">
                      <a16:colId xmlns:a16="http://schemas.microsoft.com/office/drawing/2014/main" val="1366805377"/>
                    </a:ext>
                  </a:extLst>
                </a:gridCol>
                <a:gridCol w="1709087">
                  <a:extLst>
                    <a:ext uri="{9D8B030D-6E8A-4147-A177-3AD203B41FA5}">
                      <a16:colId xmlns:a16="http://schemas.microsoft.com/office/drawing/2014/main" val="3084142869"/>
                    </a:ext>
                  </a:extLst>
                </a:gridCol>
              </a:tblGrid>
              <a:tr h="314962">
                <a:tc>
                  <a:txBody>
                    <a:bodyPr/>
                    <a:lstStyle/>
                    <a:p>
                      <a:r>
                        <a:rPr lang="en-GB" altLang="en-GB" sz="10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alt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Mechanism</a:t>
                      </a:r>
                      <a:endParaRPr lang="en-GB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0" dirty="0" smtClean="0">
                          <a:solidFill>
                            <a:schemeClr val="tx1"/>
                          </a:solidFill>
                        </a:rPr>
                        <a:t>Parts which work together</a:t>
                      </a: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</a:rPr>
                        <a:t> in a machine. Examples of mechanisms are pulleys, levers and gears. 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116991"/>
                  </a:ext>
                </a:extLst>
              </a:tr>
            </a:tbl>
          </a:graphicData>
        </a:graphic>
      </p:graphicFrame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71372" y="1230455"/>
            <a:ext cx="2187175" cy="162704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92328" y="2857500"/>
            <a:ext cx="3182014" cy="167302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61047" y="4558494"/>
            <a:ext cx="3175500" cy="184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89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4711</TotalTime>
  <Words>382</Words>
  <Application>Microsoft Office PowerPoint</Application>
  <PresentationFormat>A4 Paper (210x297 mm)</PresentationFormat>
  <Paragraphs>67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Year 5 | Science | Forces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Jill Murphy | Year One | Autumn 2</dc:title>
  <dc:creator>Jon Brunskill</dc:creator>
  <cp:lastModifiedBy>Alexandra Middleton</cp:lastModifiedBy>
  <cp:revision>73</cp:revision>
  <cp:lastPrinted>2017-10-30T10:21:12Z</cp:lastPrinted>
  <dcterms:created xsi:type="dcterms:W3CDTF">2017-10-15T20:56:30Z</dcterms:created>
  <dcterms:modified xsi:type="dcterms:W3CDTF">2021-01-04T11:45:16Z</dcterms:modified>
</cp:coreProperties>
</file>