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84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3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9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11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3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8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5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6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1A0D-C730-4CA4-B7E4-DA8E1DB4808D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49D4-39A5-45A3-967C-1BB0C5AF0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3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emf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emf"/><Relationship Id="rId11" Type="http://schemas.openxmlformats.org/officeDocument/2006/relationships/image" Target="../media/image14.jpeg"/><Relationship Id="rId5" Type="http://schemas.openxmlformats.org/officeDocument/2006/relationships/image" Target="../media/image8.emf"/><Relationship Id="rId10" Type="http://schemas.openxmlformats.org/officeDocument/2006/relationships/image" Target="../media/image13.jpeg"/><Relationship Id="rId4" Type="http://schemas.openxmlformats.org/officeDocument/2006/relationships/image" Target="../media/image7.emf"/><Relationship Id="rId9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br>
              <a:rPr lang="en-GB" sz="2000" dirty="0">
                <a:latin typeface="Comic Sans MS" panose="030F0702030302020204" pitchFamily="66" charset="0"/>
              </a:rPr>
            </a:br>
            <a:r>
              <a:rPr lang="en-GB" sz="2000" dirty="0">
                <a:latin typeface="Comic Sans MS" panose="030F0702030302020204" pitchFamily="66" charset="0"/>
              </a:rPr>
              <a:t>Year 2 Religious Education Knowledge Organiser</a:t>
            </a:r>
            <a:br>
              <a:rPr lang="en-GB" sz="3600" dirty="0">
                <a:latin typeface="Comic Sans MS" panose="030F0702030302020204" pitchFamily="66" charset="0"/>
              </a:rPr>
            </a:br>
            <a:r>
              <a:rPr lang="en-GB" sz="2700" dirty="0">
                <a:latin typeface="Comic Sans MS" panose="030F0702030302020204" pitchFamily="66" charset="0"/>
              </a:rPr>
              <a:t>Unit 1 Who is a Muslim and how do they live? (part 1)</a:t>
            </a:r>
            <a:br>
              <a:rPr lang="en-GB" sz="2700" dirty="0">
                <a:latin typeface="Comic Sans MS" panose="030F0702030302020204" pitchFamily="66" charset="0"/>
              </a:rPr>
            </a:b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 Education helps pupils to make sense of religion and worldviews, reflecting on</a:t>
            </a:r>
            <a:b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their own ideas and ways of living</a:t>
            </a:r>
            <a:b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7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3297" cy="4501638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2900" u="sng" dirty="0">
                <a:latin typeface="Comic Sans MS" panose="030F0702030302020204" pitchFamily="66" charset="0"/>
              </a:rPr>
              <a:t>Key Theological Vocabulary </a:t>
            </a:r>
          </a:p>
          <a:p>
            <a:r>
              <a:rPr lang="en-GB" sz="3400" dirty="0">
                <a:latin typeface="Comic Sans MS" panose="030F0702030302020204" pitchFamily="66" charset="0"/>
              </a:rPr>
              <a:t>Muslim </a:t>
            </a:r>
            <a:r>
              <a:rPr lang="en-GB" sz="2500" dirty="0">
                <a:latin typeface="Comic Sans MS" panose="030F0702030302020204" pitchFamily="66" charset="0"/>
              </a:rPr>
              <a:t>a follower of the religion of Islam</a:t>
            </a:r>
          </a:p>
          <a:p>
            <a:r>
              <a:rPr lang="en-GB" sz="3400" dirty="0">
                <a:latin typeface="Comic Sans MS" panose="030F0702030302020204" pitchFamily="66" charset="0"/>
              </a:rPr>
              <a:t>Shahadah </a:t>
            </a:r>
            <a:r>
              <a:rPr lang="en-GB" sz="2500" dirty="0">
                <a:latin typeface="Comic Sans MS" panose="030F0702030302020204" pitchFamily="66" charset="0"/>
              </a:rPr>
              <a:t>the statement that Muslims say to show what they believe about God</a:t>
            </a:r>
          </a:p>
          <a:p>
            <a:r>
              <a:rPr lang="en-GB" sz="3400" dirty="0">
                <a:latin typeface="Comic Sans MS" panose="030F0702030302020204" pitchFamily="66" charset="0"/>
              </a:rPr>
              <a:t>God/Allah </a:t>
            </a:r>
            <a:r>
              <a:rPr lang="en-GB" sz="2500" dirty="0">
                <a:latin typeface="Comic Sans MS" panose="030F0702030302020204" pitchFamily="66" charset="0"/>
              </a:rPr>
              <a:t>A divine/holy being/leader that is important in the lives of Muslims</a:t>
            </a:r>
          </a:p>
          <a:p>
            <a:r>
              <a:rPr lang="en-GB" sz="3400" dirty="0">
                <a:latin typeface="Comic Sans MS" panose="030F0702030302020204" pitchFamily="66" charset="0"/>
              </a:rPr>
              <a:t>Qur’an </a:t>
            </a:r>
            <a:r>
              <a:rPr lang="en-GB" sz="2500" dirty="0">
                <a:latin typeface="Comic Sans MS" panose="030F0702030302020204" pitchFamily="66" charset="0"/>
              </a:rPr>
              <a:t>Muslim holy book</a:t>
            </a:r>
          </a:p>
          <a:p>
            <a:r>
              <a:rPr lang="en-GB" sz="3400" dirty="0">
                <a:latin typeface="Comic Sans MS" panose="030F0702030302020204" pitchFamily="66" charset="0"/>
              </a:rPr>
              <a:t>Prophet Muhammad (PBUH-peace be upon him) </a:t>
            </a:r>
            <a:r>
              <a:rPr lang="en-GB" sz="2500" dirty="0">
                <a:latin typeface="Comic Sans MS" panose="030F0702030302020204" pitchFamily="66" charset="0"/>
              </a:rPr>
              <a:t>Religious leader/prophet of Allah who received the words of the </a:t>
            </a:r>
            <a:r>
              <a:rPr lang="en-GB" sz="2500" dirty="0" err="1">
                <a:latin typeface="Comic Sans MS" panose="030F0702030302020204" pitchFamily="66" charset="0"/>
              </a:rPr>
              <a:t>Qu’ran</a:t>
            </a:r>
            <a:endParaRPr lang="en-GB" sz="2500" dirty="0">
              <a:latin typeface="Comic Sans MS" panose="030F0702030302020204" pitchFamily="66" charset="0"/>
            </a:endParaRPr>
          </a:p>
          <a:p>
            <a:r>
              <a:rPr lang="en-GB" sz="3400" dirty="0">
                <a:latin typeface="Comic Sans MS" panose="030F0702030302020204" pitchFamily="66" charset="0"/>
              </a:rPr>
              <a:t>99 names of God :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283926" cy="4501639"/>
          </a:xfrm>
          <a:solidFill>
            <a:srgbClr val="6666FF"/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u="sng" dirty="0">
                <a:latin typeface="Comic Sans MS" panose="030F0702030302020204" pitchFamily="66" charset="0"/>
              </a:rPr>
              <a:t>What we will learn</a:t>
            </a:r>
          </a:p>
          <a:p>
            <a:pPr marL="0" indent="0">
              <a:buNone/>
            </a:pPr>
            <a:r>
              <a:rPr lang="en-GB" sz="1500" b="1" dirty="0">
                <a:solidFill>
                  <a:srgbClr val="7030A0"/>
                </a:solidFill>
                <a:latin typeface="Comic Sans MS" panose="030F0702030302020204" pitchFamily="66" charset="0"/>
              </a:rPr>
              <a:t>Making sense of belief</a:t>
            </a:r>
            <a:endParaRPr lang="en-GB" sz="15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Recognise the words of the Shahadah and that it is very important for Muslims</a:t>
            </a:r>
          </a:p>
          <a:p>
            <a:pPr lvl="0"/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Identify some of the key Muslim beliefs about God found in the Shahadah and the 99 names of Allah, and give a simple description of what some of them mean</a:t>
            </a:r>
          </a:p>
          <a:p>
            <a:pPr lvl="0"/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Give examples of how stories about the Prophet show what Muslims believe about Muhammad</a:t>
            </a:r>
          </a:p>
          <a:p>
            <a:pPr marL="0" indent="0">
              <a:buNone/>
            </a:pPr>
            <a:r>
              <a:rPr lang="en-GB" sz="15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Making connections</a:t>
            </a:r>
          </a:p>
          <a:p>
            <a:pPr lvl="0"/>
            <a:r>
              <a:rPr lang="en-GB" sz="23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Think, talk about and ask questions about Muslim beliefs and ways of living</a:t>
            </a:r>
          </a:p>
          <a:p>
            <a:pPr lvl="0"/>
            <a:r>
              <a:rPr lang="en-GB" sz="23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Talk about what they think is good for Muslims about prayer, respect, celebration and self-control, giving a good reason for their ideas</a:t>
            </a:r>
          </a:p>
          <a:p>
            <a:r>
              <a:rPr lang="en-GB" sz="23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Give a good reason for their ideas about whether prayer, respect, celebration and self-control have something to say to them too</a:t>
            </a:r>
          </a:p>
          <a:p>
            <a:pPr marL="0" indent="0">
              <a:buNone/>
            </a:pPr>
            <a:r>
              <a:rPr lang="en-GB" sz="1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Understanding Impact</a:t>
            </a:r>
            <a:r>
              <a:rPr lang="en-GB" sz="1300" b="1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Give examples of how Muslims use the Shahadah to show what matters to them</a:t>
            </a:r>
          </a:p>
          <a:p>
            <a:pPr lvl="0"/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Give examples of how Muslims use stories about the Prophet to guide their beliefs and actions (e.g. care for creation, fast in Ramadan)</a:t>
            </a:r>
          </a:p>
          <a:p>
            <a:pPr lvl="0"/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Give examples of how Muslims put their beliefs about prayer into action.</a:t>
            </a:r>
          </a:p>
          <a:p>
            <a:pPr marL="0" indent="0">
              <a:buNone/>
            </a:pPr>
            <a:endParaRPr lang="en-GB" sz="15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endParaRPr lang="en-GB" sz="13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u="sng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12565398" y="6327264"/>
            <a:ext cx="1416304" cy="1632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u="sng"/>
              <a:t>Lent and Easter Week</a:t>
            </a:r>
            <a:endParaRPr lang="en-GB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F15F90-AE3D-4A5D-9A21-ADD675583E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677" y="391800"/>
            <a:ext cx="1917772" cy="10781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2FD662-46AC-4AE5-A416-D0FCF15BBE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35" y="4345822"/>
            <a:ext cx="1198018" cy="11980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71815E-BE43-464B-868A-8741C1DC09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739" y="4087605"/>
            <a:ext cx="1569028" cy="845706"/>
          </a:xfrm>
          <a:prstGeom prst="rect">
            <a:avLst/>
          </a:prstGeom>
        </p:spPr>
      </p:pic>
      <p:pic>
        <p:nvPicPr>
          <p:cNvPr id="1026" name="Picture 2" descr="5 pillars of Islam ...">
            <a:extLst>
              <a:ext uri="{FF2B5EF4-FFF2-40B4-BE49-F238E27FC236}">
                <a16:creationId xmlns:a16="http://schemas.microsoft.com/office/drawing/2014/main" id="{E85FD937-C87D-4D29-8F07-14AD466F8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405" y="5008866"/>
            <a:ext cx="1867657" cy="124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47B94D-85A4-4E2A-A343-29824BDC44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3214" y="1897431"/>
            <a:ext cx="197604" cy="42434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24C8359-4D04-42D0-BF32-A56E38EC0E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53279" y="1897431"/>
            <a:ext cx="197603" cy="4236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81F0EEB-79A9-4EDA-A40E-7A1E1D0BDB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56841" y="5505154"/>
            <a:ext cx="378583" cy="82210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855D0CD-5B45-4DEC-918D-2522EE119D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0348" y="5505154"/>
            <a:ext cx="364266" cy="7670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56ADEE6-B094-4D92-B45D-44D1816B35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49510" y="3726953"/>
            <a:ext cx="287071" cy="61886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D3B7006-333F-4883-9D8E-2706B37005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36507" y="3831208"/>
            <a:ext cx="313003" cy="64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6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9435"/>
            <a:ext cx="10515600" cy="1325563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		</a:t>
            </a:r>
            <a:br>
              <a:rPr lang="en-GB" sz="1600" dirty="0">
                <a:latin typeface="Comic Sans MS" panose="030F0702030302020204" pitchFamily="66" charset="0"/>
              </a:rPr>
            </a:br>
            <a:r>
              <a:rPr lang="en-GB" sz="1600" dirty="0">
                <a:latin typeface="Comic Sans MS" panose="030F0702030302020204" pitchFamily="66" charset="0"/>
              </a:rPr>
              <a:t> Ways of Knowing:</a:t>
            </a:r>
            <a:br>
              <a:rPr lang="en-GB" u="sng" dirty="0">
                <a:latin typeface="Comic Sans MS" panose="030F0702030302020204" pitchFamily="66" charset="0"/>
              </a:rPr>
            </a:br>
            <a:br>
              <a:rPr lang="en-GB" sz="4400" dirty="0">
                <a:latin typeface="Comic Sans MS" panose="030F0702030302020204" pitchFamily="66" charset="0"/>
              </a:rPr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Shahadah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Prophet Muhammad (PBUH)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sz="half" idx="1"/>
          </p:nvPr>
        </p:nvSpPr>
        <p:spPr>
          <a:xfrm>
            <a:off x="828589" y="1833621"/>
            <a:ext cx="5181600" cy="4351338"/>
          </a:xfrm>
          <a:solidFill>
            <a:srgbClr val="6666FF"/>
          </a:solidFill>
        </p:spPr>
        <p:txBody>
          <a:bodyPr>
            <a:norm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Lens used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BB395A-06A6-470E-8976-3422E94458B7}"/>
              </a:ext>
            </a:extLst>
          </p:cNvPr>
          <p:cNvSpPr txBox="1"/>
          <p:nvPr/>
        </p:nvSpPr>
        <p:spPr>
          <a:xfrm>
            <a:off x="944704" y="2251668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Being Theologians with Thea and Theo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1E8663-7B09-4A05-AD0A-602B3C0213BB}"/>
              </a:ext>
            </a:extLst>
          </p:cNvPr>
          <p:cNvSpPr txBox="1"/>
          <p:nvPr/>
        </p:nvSpPr>
        <p:spPr>
          <a:xfrm>
            <a:off x="944704" y="3490160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Human and Social scientists with Hunter and Sofia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8C511-11EC-44E7-98FA-B530F70EC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124" y="2621000"/>
            <a:ext cx="340752" cy="7317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F08CCF-AB21-492E-9858-6F8BF3D73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371" y="2640320"/>
            <a:ext cx="353925" cy="7588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ECFC3-6428-49BB-9982-1434484EE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7531" y="4136491"/>
            <a:ext cx="378583" cy="8221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565AC47-DAEF-44B5-8B33-BFD4043800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0135" y="4145440"/>
            <a:ext cx="364266" cy="76704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4207E5B-1828-4142-BDC3-9EE4EEAAB0F5}"/>
              </a:ext>
            </a:extLst>
          </p:cNvPr>
          <p:cNvSpPr txBox="1"/>
          <p:nvPr/>
        </p:nvSpPr>
        <p:spPr>
          <a:xfrm>
            <a:off x="944704" y="4905132"/>
            <a:ext cx="4195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Being Philosophers with Phoebe and </a:t>
            </a:r>
            <a:r>
              <a:rPr lang="en-GB" dirty="0" err="1"/>
              <a:t>Pharell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BBC71B-109C-41B9-AC45-5ECF14745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5870" y="5305767"/>
            <a:ext cx="364266" cy="78528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43BA361-4045-4F22-BF83-8796DEF0F3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644" y="5294248"/>
            <a:ext cx="378411" cy="78528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C81A810-4873-4F48-90F7-48EE7AF86B6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261" t="41392" r="52668" b="51209"/>
          <a:stretch/>
        </p:blipFill>
        <p:spPr>
          <a:xfrm>
            <a:off x="2588862" y="520985"/>
            <a:ext cx="891295" cy="7315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4F52A93-337B-4491-9E9C-19999306996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2519" t="57823" r="43416" b="33241"/>
          <a:stretch/>
        </p:blipFill>
        <p:spPr>
          <a:xfrm>
            <a:off x="3711612" y="546608"/>
            <a:ext cx="604299" cy="74742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05A4652-69EA-4665-A3F3-047FA17986A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2840" t="57728" r="52668" b="33526"/>
          <a:stretch/>
        </p:blipFill>
        <p:spPr>
          <a:xfrm>
            <a:off x="5852938" y="554628"/>
            <a:ext cx="667909" cy="7315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678F42-5D28-44E1-BEAE-36BCAF455A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7707" t="49932" r="48389" b="42368"/>
          <a:stretch/>
        </p:blipFill>
        <p:spPr>
          <a:xfrm>
            <a:off x="6834259" y="554628"/>
            <a:ext cx="667909" cy="74110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D8DFA74-1C65-4B56-9B76-D55D391CCEF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3268" t="48241" r="53149" b="42367"/>
          <a:stretch/>
        </p:blipFill>
        <p:spPr>
          <a:xfrm>
            <a:off x="4825004" y="531188"/>
            <a:ext cx="532738" cy="78552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30010BE-1153-44BE-A15B-9A225284FD6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7332" t="49647" r="38871" b="42082"/>
          <a:stretch/>
        </p:blipFill>
        <p:spPr>
          <a:xfrm>
            <a:off x="7893848" y="574437"/>
            <a:ext cx="593660" cy="72744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A651BB6-E178-44D9-825B-C8A27691D5E3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4"/>
          <a:stretch/>
        </p:blipFill>
        <p:spPr>
          <a:xfrm>
            <a:off x="7987324" y="1900000"/>
            <a:ext cx="2667241" cy="22146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349012F-7BF7-4098-82EF-BF494924CE7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784" y="4560706"/>
            <a:ext cx="1468306" cy="146708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51F05B6-0D4C-442B-9614-3209081D4077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8" t="18436" r="22222"/>
          <a:stretch/>
        </p:blipFill>
        <p:spPr>
          <a:xfrm>
            <a:off x="8565661" y="4583758"/>
            <a:ext cx="2188573" cy="149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2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353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 Year 2 Religious Education Knowledge Organiser Unit 1 Who is a Muslim and how do they live? (part 1) Religious Education helps pupils to make sense of religion and worldviews, reflecting on  their own ideas and ways of living </vt:lpstr>
      <vt:lpstr>    Ways of Knowing: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 Religious Education Knowledge Organiser Spring 2 Why is Easter Special to Christians?</dc:title>
  <dc:creator>lnoon</dc:creator>
  <cp:lastModifiedBy>Lorna Noon</cp:lastModifiedBy>
  <cp:revision>29</cp:revision>
  <dcterms:created xsi:type="dcterms:W3CDTF">2021-01-25T10:46:00Z</dcterms:created>
  <dcterms:modified xsi:type="dcterms:W3CDTF">2025-08-19T10:52:25Z</dcterms:modified>
</cp:coreProperties>
</file>