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84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1382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990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311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5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833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882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586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45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606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18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353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jpg"/><Relationship Id="rId7" Type="http://schemas.openxmlformats.org/officeDocument/2006/relationships/image" Target="../media/image6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12" Type="http://schemas.openxmlformats.org/officeDocument/2006/relationships/image" Target="../media/image13.jpe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emf"/><Relationship Id="rId11" Type="http://schemas.openxmlformats.org/officeDocument/2006/relationships/image" Target="../media/image12.jpeg"/><Relationship Id="rId5" Type="http://schemas.openxmlformats.org/officeDocument/2006/relationships/image" Target="../media/image6.emf"/><Relationship Id="rId10" Type="http://schemas.openxmlformats.org/officeDocument/2006/relationships/image" Target="../media/image11.jpeg"/><Relationship Id="rId4" Type="http://schemas.openxmlformats.org/officeDocument/2006/relationships/image" Target="../media/image5.emf"/><Relationship Id="rId9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Year 6 Religious Education Knowledge Organiser</a:t>
            </a:r>
            <a:br>
              <a:rPr lang="en-GB" sz="1600" dirty="0">
                <a:latin typeface="Comic Sans MS" panose="030F0702030302020204" pitchFamily="66" charset="0"/>
              </a:rPr>
            </a:br>
            <a:r>
              <a:rPr lang="en-GB" sz="1600" dirty="0">
                <a:latin typeface="Comic Sans MS" panose="030F0702030302020204" pitchFamily="66" charset="0"/>
              </a:rPr>
              <a:t>Unit 1 Creation and Science: Conflicting or Complementary?</a:t>
            </a:r>
            <a:br>
              <a:rPr lang="en-GB" sz="1600" dirty="0">
                <a:latin typeface="Comic Sans MS" panose="030F0702030302020204" pitchFamily="66" charset="0"/>
              </a:rPr>
            </a:br>
            <a:br>
              <a:rPr lang="en-GB" sz="1600" dirty="0">
                <a:latin typeface="Comic Sans MS" panose="030F0702030302020204" pitchFamily="66" charset="0"/>
              </a:rPr>
            </a:b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3297" cy="4501638"/>
          </a:xfrm>
          <a:solidFill>
            <a:srgbClr val="FFFF00"/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u="sng" dirty="0">
                <a:latin typeface="Comic Sans MS" panose="030F0702030302020204" pitchFamily="66" charset="0"/>
              </a:rPr>
              <a:t>Key Theological Vocabulary </a:t>
            </a:r>
          </a:p>
          <a:p>
            <a:pPr marL="0" indent="0">
              <a:buNone/>
            </a:pPr>
            <a:r>
              <a:rPr lang="en-GB" sz="1800" dirty="0">
                <a:latin typeface="Comic Sans MS" panose="030F0702030302020204" pitchFamily="66" charset="0"/>
              </a:rPr>
              <a:t>Christian</a:t>
            </a:r>
            <a:r>
              <a:rPr lang="en-GB" dirty="0">
                <a:latin typeface="Comic Sans MS" panose="030F0702030302020204" pitchFamily="66" charset="0"/>
              </a:rPr>
              <a:t>-</a:t>
            </a:r>
            <a:r>
              <a:rPr lang="en-GB" sz="1300" dirty="0">
                <a:latin typeface="Comic Sans MS" panose="030F0702030302020204" pitchFamily="66" charset="0"/>
              </a:rPr>
              <a:t>A person who follows and believes in the teachings of The Trinity/Christianity</a:t>
            </a:r>
          </a:p>
          <a:p>
            <a:pPr marL="0" indent="0">
              <a:buNone/>
            </a:pPr>
            <a:r>
              <a:rPr lang="en-GB" sz="1800" dirty="0">
                <a:latin typeface="Comic Sans MS" panose="030F0702030302020204" pitchFamily="66" charset="0"/>
              </a:rPr>
              <a:t>Bible</a:t>
            </a:r>
            <a:r>
              <a:rPr lang="en-GB" dirty="0">
                <a:latin typeface="Comic Sans MS" panose="030F0702030302020204" pitchFamily="66" charset="0"/>
              </a:rPr>
              <a:t>-</a:t>
            </a:r>
            <a:r>
              <a:rPr lang="en-GB" sz="1300" dirty="0">
                <a:latin typeface="Comic Sans MS" panose="030F0702030302020204" pitchFamily="66" charset="0"/>
              </a:rPr>
              <a:t>The holy book that Christians read to learn more and guide them in their beliefs..</a:t>
            </a:r>
          </a:p>
          <a:p>
            <a:pPr marL="0" indent="0">
              <a:buNone/>
            </a:pPr>
            <a:r>
              <a:rPr lang="en-GB" sz="1800" dirty="0">
                <a:latin typeface="Comic Sans MS" panose="030F0702030302020204" pitchFamily="66" charset="0"/>
              </a:rPr>
              <a:t>Old Testament-</a:t>
            </a:r>
            <a:r>
              <a:rPr lang="en-GB" sz="1300" dirty="0">
                <a:latin typeface="Comic Sans MS" panose="030F0702030302020204" pitchFamily="66" charset="0"/>
              </a:rPr>
              <a:t>The first part of the Bible, used by both Christian and Jewish (Hebrew Bible) people to guide their lives.</a:t>
            </a:r>
          </a:p>
          <a:p>
            <a:pPr marL="0" indent="0">
              <a:buNone/>
            </a:pPr>
            <a:r>
              <a:rPr lang="en-GB" sz="1800" dirty="0">
                <a:latin typeface="Comic Sans MS" panose="030F0702030302020204" pitchFamily="66" charset="0"/>
              </a:rPr>
              <a:t>God-</a:t>
            </a:r>
            <a:r>
              <a:rPr lang="en-GB" sz="1300" dirty="0">
                <a:latin typeface="Comic Sans MS" panose="030F0702030302020204" pitchFamily="66" charset="0"/>
              </a:rPr>
              <a:t>Christians believe in one God. A divine, holy being who they believe created the world.</a:t>
            </a:r>
          </a:p>
          <a:p>
            <a:pPr marL="0" indent="0">
              <a:buNone/>
            </a:pPr>
            <a:r>
              <a:rPr lang="en-GB" sz="1800" dirty="0">
                <a:latin typeface="Comic Sans MS" panose="030F0702030302020204" pitchFamily="66" charset="0"/>
              </a:rPr>
              <a:t>Omnipotent </a:t>
            </a:r>
            <a:r>
              <a:rPr lang="en-GB" sz="1300" dirty="0">
                <a:latin typeface="Comic Sans MS" panose="030F0702030302020204" pitchFamily="66" charset="0"/>
              </a:rPr>
              <a:t>the quality of having unlimited power such as a deity or god.</a:t>
            </a:r>
          </a:p>
          <a:p>
            <a:pPr marL="0" indent="0">
              <a:buNone/>
            </a:pPr>
            <a:r>
              <a:rPr lang="en-GB" sz="1800" dirty="0">
                <a:latin typeface="Comic Sans MS" panose="030F0702030302020204" pitchFamily="66" charset="0"/>
              </a:rPr>
              <a:t>Creator</a:t>
            </a:r>
            <a:r>
              <a:rPr lang="en-GB" sz="1300" dirty="0">
                <a:latin typeface="Comic Sans MS" panose="030F0702030302020204" pitchFamily="66" charset="0"/>
              </a:rPr>
              <a:t>-a person or thing that brings something into existence</a:t>
            </a:r>
          </a:p>
          <a:p>
            <a:endParaRPr lang="en-GB" sz="1300" dirty="0">
              <a:latin typeface="Comic Sans MS" panose="030F0702030302020204" pitchFamily="66" charset="0"/>
            </a:endParaRPr>
          </a:p>
          <a:p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283926" cy="4501639"/>
          </a:xfrm>
          <a:solidFill>
            <a:srgbClr val="6666FF"/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u="sng" dirty="0">
                <a:latin typeface="Comic Sans MS" panose="030F0702030302020204" pitchFamily="66" charset="0"/>
              </a:rPr>
              <a:t>What we will learn</a:t>
            </a:r>
          </a:p>
          <a:p>
            <a:pPr marL="0" indent="0">
              <a:buNone/>
            </a:pPr>
            <a:r>
              <a:rPr lang="en-GB" sz="1500" b="1" dirty="0">
                <a:solidFill>
                  <a:srgbClr val="7030A0"/>
                </a:solidFill>
                <a:latin typeface="Comic Sans MS" panose="030F0702030302020204" pitchFamily="66" charset="0"/>
              </a:rPr>
              <a:t>Making sense of belief</a:t>
            </a:r>
            <a:endParaRPr lang="en-GB" sz="15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1200" dirty="0">
                <a:solidFill>
                  <a:srgbClr val="7030A0"/>
                </a:solidFill>
                <a:latin typeface="Comic Sans MS" panose="030F0702030302020204" pitchFamily="66" charset="0"/>
              </a:rPr>
              <a:t>Outline the importance of Creation on the timeline of ‘the big story’ of the Bible.</a:t>
            </a:r>
          </a:p>
          <a:p>
            <a:pPr lvl="0"/>
            <a:r>
              <a:rPr lang="en-GB" sz="1200" dirty="0">
                <a:solidFill>
                  <a:srgbClr val="7030A0"/>
                </a:solidFill>
                <a:latin typeface="Comic Sans MS" panose="030F0702030302020204" pitchFamily="66" charset="0"/>
              </a:rPr>
              <a:t>Identify what type of text some Christians say Genesis 1 is, and its purpose.</a:t>
            </a:r>
          </a:p>
          <a:p>
            <a:pPr lvl="0"/>
            <a:r>
              <a:rPr lang="en-GB" sz="1200" dirty="0">
                <a:solidFill>
                  <a:srgbClr val="7030A0"/>
                </a:solidFill>
                <a:latin typeface="Comic Sans MS" panose="030F0702030302020204" pitchFamily="66" charset="0"/>
              </a:rPr>
              <a:t>Taking account of the context, suggest what Genesis 1 might mean, and compare their ideas with ways in which Christians interpret it, showing awareness of different interpretations.</a:t>
            </a:r>
          </a:p>
          <a:p>
            <a:pPr marL="0" indent="0">
              <a:buNone/>
            </a:pPr>
            <a:r>
              <a:rPr lang="en-GB" sz="15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Making connections</a:t>
            </a:r>
          </a:p>
          <a:p>
            <a:pPr lvl="0"/>
            <a:r>
              <a:rPr lang="en-GB" sz="12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Identify key ideas arising from their study of Genesis 1 and comment on how far these are helpful or inspiring, justifying their responses.</a:t>
            </a:r>
          </a:p>
          <a:p>
            <a:r>
              <a:rPr lang="en-GB" sz="12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Weigh up how far the Genesis 1 creation narrative is in conflict, or is complementary, with a scientific account, giving good reasons for their views.</a:t>
            </a:r>
          </a:p>
          <a:p>
            <a:pPr marL="0" indent="0">
              <a:buNone/>
            </a:pPr>
            <a:r>
              <a:rPr lang="en-GB" sz="1500" b="1" dirty="0">
                <a:solidFill>
                  <a:srgbClr val="FF0000"/>
                </a:solidFill>
                <a:latin typeface="Comic Sans MS" panose="030F0702030302020204" pitchFamily="66" charset="0"/>
              </a:rPr>
              <a:t>Understanding Impact</a:t>
            </a:r>
            <a:r>
              <a:rPr lang="en-GB" sz="15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</a:p>
          <a:p>
            <a:pPr lvl="0"/>
            <a:r>
              <a:rPr lang="en-GB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Make clear connections between Genesis 1 and Christian belief about God as Creator.</a:t>
            </a:r>
          </a:p>
          <a:p>
            <a:pPr lvl="0"/>
            <a:r>
              <a:rPr lang="en-GB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Show understanding of why many Christians find faith and science go together.</a:t>
            </a:r>
          </a:p>
          <a:p>
            <a:endParaRPr lang="en-GB" sz="13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endParaRPr lang="en-GB" sz="13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u="sng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u="sng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6C35CB2-8F4A-462E-9CB1-8A724F3FF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4163" y="470736"/>
            <a:ext cx="2300111" cy="111433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CE696D7-ED23-4C1E-8A57-2D9C4B583F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2139" y="365123"/>
            <a:ext cx="1202024" cy="72121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A21D718-886D-44F4-AC71-CE10ABB253B4}"/>
              </a:ext>
            </a:extLst>
          </p:cNvPr>
          <p:cNvSpPr txBox="1"/>
          <p:nvPr/>
        </p:nvSpPr>
        <p:spPr>
          <a:xfrm>
            <a:off x="838200" y="1027906"/>
            <a:ext cx="797596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Religious Education helps pupils to make sense of religion and worldviews, reflecting on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their own ideas and ways of living</a:t>
            </a:r>
            <a:endParaRPr lang="en-GB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72295D3-EFF7-4848-B00E-01AB7252C7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90632" y="1825624"/>
            <a:ext cx="340752" cy="73175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FA73A8F-B709-4AED-B69D-C9F473A364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87255" y="1825624"/>
            <a:ext cx="353925" cy="75886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1C34F7D-C60A-45A1-BF8D-936B9716DDD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077543" y="4894584"/>
            <a:ext cx="378583" cy="82210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07F3970-A547-4E0F-9791-BF4D7FA6A3F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15329" y="4894584"/>
            <a:ext cx="262214" cy="55215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1BBD53C-D2E6-40E6-A232-DC24288F143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012344" y="3633556"/>
            <a:ext cx="257672" cy="55549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5A17F20-4F95-40D3-BEDB-1BEFB63818D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361382" y="3683799"/>
            <a:ext cx="257672" cy="534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61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79435"/>
            <a:ext cx="10515600" cy="1325563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		</a:t>
            </a:r>
            <a:br>
              <a:rPr lang="en-GB" sz="1600" dirty="0">
                <a:latin typeface="Comic Sans MS" panose="030F0702030302020204" pitchFamily="66" charset="0"/>
              </a:rPr>
            </a:br>
            <a:r>
              <a:rPr lang="en-GB" sz="1600" dirty="0">
                <a:latin typeface="Comic Sans MS" panose="030F0702030302020204" pitchFamily="66" charset="0"/>
              </a:rPr>
              <a:t> Ways of Knowing:</a:t>
            </a:r>
            <a:br>
              <a:rPr lang="en-GB" u="sng" dirty="0">
                <a:latin typeface="Comic Sans MS" panose="030F0702030302020204" pitchFamily="66" charset="0"/>
              </a:rPr>
            </a:br>
            <a:br>
              <a:rPr lang="en-GB" sz="4400" dirty="0">
                <a:latin typeface="Comic Sans MS" panose="030F0702030302020204" pitchFamily="66" charset="0"/>
              </a:rPr>
            </a:b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rgbClr val="6666FF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5" name="Content Placeholder 5"/>
          <p:cNvSpPr>
            <a:spLocks noGrp="1"/>
          </p:cNvSpPr>
          <p:nvPr>
            <p:ph sz="half" idx="1"/>
          </p:nvPr>
        </p:nvSpPr>
        <p:spPr>
          <a:xfrm>
            <a:off x="828589" y="1833621"/>
            <a:ext cx="5181600" cy="4351338"/>
          </a:xfrm>
          <a:solidFill>
            <a:srgbClr val="6666FF"/>
          </a:solidFill>
        </p:spPr>
        <p:txBody>
          <a:bodyPr>
            <a:norm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Lens used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BB395A-06A6-470E-8976-3422E94458B7}"/>
              </a:ext>
            </a:extLst>
          </p:cNvPr>
          <p:cNvSpPr txBox="1"/>
          <p:nvPr/>
        </p:nvSpPr>
        <p:spPr>
          <a:xfrm>
            <a:off x="944704" y="2251668"/>
            <a:ext cx="3805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Being Theologians with Thea and Theo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1E8663-7B09-4A05-AD0A-602B3C0213BB}"/>
              </a:ext>
            </a:extLst>
          </p:cNvPr>
          <p:cNvSpPr txBox="1"/>
          <p:nvPr/>
        </p:nvSpPr>
        <p:spPr>
          <a:xfrm>
            <a:off x="944704" y="3490160"/>
            <a:ext cx="4195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Being Human and Social scientists with Hunter and Sofia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78C511-11EC-44E7-98FA-B530F70EC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9124" y="2621000"/>
            <a:ext cx="340752" cy="73175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1F08CCF-AB21-492E-9858-6F8BF3D732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0371" y="2640320"/>
            <a:ext cx="353925" cy="75886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07ECFC3-6428-49BB-9982-1434484EEA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87531" y="4136491"/>
            <a:ext cx="378583" cy="82210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565AC47-DAEF-44B5-8B33-BFD4043800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61180" y="4152708"/>
            <a:ext cx="364266" cy="767048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14207E5B-1828-4142-BDC3-9EE4EEAAB0F5}"/>
              </a:ext>
            </a:extLst>
          </p:cNvPr>
          <p:cNvSpPr txBox="1"/>
          <p:nvPr/>
        </p:nvSpPr>
        <p:spPr>
          <a:xfrm>
            <a:off x="944704" y="4905132"/>
            <a:ext cx="4195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Being Philosophers with Phoebe and </a:t>
            </a:r>
            <a:r>
              <a:rPr lang="en-GB" dirty="0" err="1"/>
              <a:t>Pharell</a:t>
            </a:r>
            <a:endParaRPr lang="en-GB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FBBC71B-109C-41B9-AC45-5ECF14745B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25870" y="5305767"/>
            <a:ext cx="364266" cy="78528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43BA361-4045-4F22-BF83-8796DEF0F34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72644" y="5294248"/>
            <a:ext cx="378411" cy="785286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EC81A810-4873-4F48-90F7-48EE7AF86B63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2261" t="41392" r="52668" b="51209"/>
          <a:stretch/>
        </p:blipFill>
        <p:spPr>
          <a:xfrm>
            <a:off x="2588862" y="520985"/>
            <a:ext cx="891295" cy="73152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08678F42-5D28-44E1-BEAE-36BCAF455AFD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7707" t="49932" r="48389" b="42368"/>
          <a:stretch/>
        </p:blipFill>
        <p:spPr>
          <a:xfrm>
            <a:off x="6834259" y="554628"/>
            <a:ext cx="667909" cy="741104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3D8DFA74-1C65-4B56-9B76-D55D391CCEF6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3268" t="48241" r="53149" b="42367"/>
          <a:stretch/>
        </p:blipFill>
        <p:spPr>
          <a:xfrm>
            <a:off x="4825004" y="531188"/>
            <a:ext cx="532738" cy="785523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43495DE9-F8EF-433F-9C48-41ECBCA086BE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57333" t="57918" r="38175" b="31505"/>
          <a:stretch/>
        </p:blipFill>
        <p:spPr>
          <a:xfrm>
            <a:off x="8763000" y="546608"/>
            <a:ext cx="667909" cy="884583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786FB73D-7298-42DD-8D7D-CE29D0D70415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7225" t="41392" r="47641" b="50266"/>
          <a:stretch/>
        </p:blipFill>
        <p:spPr>
          <a:xfrm>
            <a:off x="5752750" y="571455"/>
            <a:ext cx="763325" cy="697727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6C5A03E0-8D73-4325-8841-512D824229A6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61940" t="58087" r="34165" b="32766"/>
          <a:stretch/>
        </p:blipFill>
        <p:spPr>
          <a:xfrm>
            <a:off x="7818754" y="589279"/>
            <a:ext cx="579120" cy="765077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8F73626B-748D-4B9B-B7EC-D19283FBBAD5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61620" t="41392" r="34485" b="49878"/>
          <a:stretch/>
        </p:blipFill>
        <p:spPr>
          <a:xfrm>
            <a:off x="3943122" y="573283"/>
            <a:ext cx="579122" cy="730194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51712780-0ACB-40A3-AEE0-6EA4E158805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1813" y="1833621"/>
            <a:ext cx="2965976" cy="1842028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31340F78-39F1-449D-BF0F-FE8E7AF32D6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8704" y="1872171"/>
            <a:ext cx="1784180" cy="1262307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D931DC60-B818-497F-A6B6-235BCE7F38B9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95" t="9946" r="8566" b="21856"/>
          <a:stretch/>
        </p:blipFill>
        <p:spPr>
          <a:xfrm>
            <a:off x="9173730" y="3283050"/>
            <a:ext cx="2073566" cy="1303909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DD5A06A9-CA46-4002-8304-DEB1F9A2AEEF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0738" y="4919756"/>
            <a:ext cx="1626558" cy="1084107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37F04EA4-EFF1-42A3-8BFA-D4C397D81341}"/>
              </a:ext>
            </a:extLst>
          </p:cNvPr>
          <p:cNvSpPr txBox="1"/>
          <p:nvPr/>
        </p:nvSpPr>
        <p:spPr>
          <a:xfrm>
            <a:off x="6305255" y="4746181"/>
            <a:ext cx="320897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Jennifer Wiseman is an American astronomer and has a degree in Physics and PhD in astronomy. She is also a Christian.</a:t>
            </a:r>
          </a:p>
        </p:txBody>
      </p:sp>
    </p:spTree>
    <p:extLst>
      <p:ext uri="{BB962C8B-B14F-4D97-AF65-F5344CB8AC3E}">
        <p14:creationId xmlns:p14="http://schemas.microsoft.com/office/powerpoint/2010/main" val="1269428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1252</TotalTime>
  <Words>352</Words>
  <Application>Microsoft Office PowerPoint</Application>
  <PresentationFormat>Widescreen</PresentationFormat>
  <Paragraphs>39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Year 6 Religious Education Knowledge Organiser Unit 1 Creation and Science: Conflicting or Complementary?  </vt:lpstr>
      <vt:lpstr>    Ways of Knowing: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Reception Religious Education Knowledge Organiser Spring 2 Why is Easter Special to Christians?</dc:title>
  <dc:creator>lnoon</dc:creator>
  <cp:lastModifiedBy>Lorna Noon</cp:lastModifiedBy>
  <cp:revision>27</cp:revision>
  <dcterms:created xsi:type="dcterms:W3CDTF">2021-01-25T10:46:00Z</dcterms:created>
  <dcterms:modified xsi:type="dcterms:W3CDTF">2025-08-19T14:37:11Z</dcterms:modified>
</cp:coreProperties>
</file>