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18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1A0D-C730-4CA4-B7E4-DA8E1DB4808D}" type="datetimeFigureOut">
              <a:rPr lang="en-GB" smtClean="0"/>
              <a:t>16/04/2021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449D4-39A5-45A3-967C-1BB0C5AF0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3842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1A0D-C730-4CA4-B7E4-DA8E1DB4808D}" type="datetimeFigureOut">
              <a:rPr lang="en-GB" smtClean="0"/>
              <a:t>16/04/2021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449D4-39A5-45A3-967C-1BB0C5AF0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1382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1A0D-C730-4CA4-B7E4-DA8E1DB4808D}" type="datetimeFigureOut">
              <a:rPr lang="en-GB" smtClean="0"/>
              <a:t>16/04/2021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449D4-39A5-45A3-967C-1BB0C5AF0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9990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1A0D-C730-4CA4-B7E4-DA8E1DB4808D}" type="datetimeFigureOut">
              <a:rPr lang="en-GB" smtClean="0"/>
              <a:t>16/04/2021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449D4-39A5-45A3-967C-1BB0C5AF0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3117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1A0D-C730-4CA4-B7E4-DA8E1DB4808D}" type="datetimeFigureOut">
              <a:rPr lang="en-GB" smtClean="0"/>
              <a:t>16/04/2021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449D4-39A5-45A3-967C-1BB0C5AF0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1537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1A0D-C730-4CA4-B7E4-DA8E1DB4808D}" type="datetimeFigureOut">
              <a:rPr lang="en-GB" smtClean="0"/>
              <a:t>16/04/2021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449D4-39A5-45A3-967C-1BB0C5AF0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6833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1A0D-C730-4CA4-B7E4-DA8E1DB4808D}" type="datetimeFigureOut">
              <a:rPr lang="en-GB" smtClean="0"/>
              <a:t>16/04/2021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449D4-39A5-45A3-967C-1BB0C5AF0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7882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1A0D-C730-4CA4-B7E4-DA8E1DB4808D}" type="datetimeFigureOut">
              <a:rPr lang="en-GB" smtClean="0"/>
              <a:t>16/04/2021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449D4-39A5-45A3-967C-1BB0C5AF0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2586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1A0D-C730-4CA4-B7E4-DA8E1DB4808D}" type="datetimeFigureOut">
              <a:rPr lang="en-GB" smtClean="0"/>
              <a:t>16/04/2021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449D4-39A5-45A3-967C-1BB0C5AF0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3458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1A0D-C730-4CA4-B7E4-DA8E1DB4808D}" type="datetimeFigureOut">
              <a:rPr lang="en-GB" smtClean="0"/>
              <a:t>16/04/2021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449D4-39A5-45A3-967C-1BB0C5AF0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7606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1A0D-C730-4CA4-B7E4-DA8E1DB4808D}" type="datetimeFigureOut">
              <a:rPr lang="en-GB" smtClean="0"/>
              <a:t>16/04/2021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449D4-39A5-45A3-967C-1BB0C5AF0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118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EE1A0D-C730-4CA4-B7E4-DA8E1DB4808D}" type="datetimeFigureOut">
              <a:rPr lang="en-GB" smtClean="0"/>
              <a:t>16/04/2021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0449D4-39A5-45A3-967C-1BB0C5AF0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5353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>
            <a:normAutofit fontScale="90000"/>
          </a:bodyPr>
          <a:lstStyle/>
          <a:p>
            <a:r>
              <a:rPr lang="en-GB" sz="2000" dirty="0">
                <a:latin typeface="Comic Sans MS" panose="030F0702030302020204" pitchFamily="66" charset="0"/>
              </a:rPr>
              <a:t>Year 1 Religious Education Knowledge Organiser</a:t>
            </a:r>
            <a:br>
              <a:rPr lang="en-GB" sz="3600" dirty="0">
                <a:latin typeface="Comic Sans MS" panose="030F0702030302020204" pitchFamily="66" charset="0"/>
              </a:rPr>
            </a:br>
            <a:r>
              <a:rPr lang="en-GB" sz="2700" dirty="0">
                <a:latin typeface="Comic Sans MS" panose="030F0702030302020204" pitchFamily="66" charset="0"/>
              </a:rPr>
              <a:t>Summer 1 Who do Christians say made the world?</a:t>
            </a:r>
            <a:br>
              <a:rPr lang="en-GB" sz="2700" dirty="0">
                <a:latin typeface="Comic Sans MS" panose="030F0702030302020204" pitchFamily="66" charset="0"/>
              </a:rPr>
            </a:br>
            <a:r>
              <a:rPr lang="en-GB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Religious Education explores big questions about life, to find out what people </a:t>
            </a:r>
            <a:br>
              <a:rPr lang="en-GB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believe and what difference this makes to how they live.</a:t>
            </a:r>
            <a:endParaRPr lang="en-GB" sz="2200" dirty="0">
              <a:latin typeface="Comic Sans MS" panose="030F0702030302020204" pitchFamily="66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53297" cy="4501638"/>
          </a:xfrm>
          <a:solidFill>
            <a:srgbClr val="FFFF00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u="sng" dirty="0">
                <a:latin typeface="Comic Sans MS" panose="030F0702030302020204" pitchFamily="66" charset="0"/>
              </a:rPr>
              <a:t>Key Vocabulary and Terms</a:t>
            </a:r>
          </a:p>
          <a:p>
            <a:pPr>
              <a:spcBef>
                <a:spcPts val="0"/>
              </a:spcBef>
            </a:pPr>
            <a:r>
              <a:rPr lang="en-GB" sz="2400" dirty="0">
                <a:latin typeface="Comic Sans MS" panose="030F0702030302020204" pitchFamily="66" charset="0"/>
              </a:rPr>
              <a:t>Jew</a:t>
            </a:r>
            <a:r>
              <a:rPr lang="en-GB" dirty="0">
                <a:latin typeface="Comic Sans MS" panose="030F0702030302020204" pitchFamily="66" charset="0"/>
              </a:rPr>
              <a:t>-</a:t>
            </a:r>
            <a:r>
              <a:rPr lang="en-GB" sz="1200" dirty="0">
                <a:latin typeface="Comic Sans MS" panose="030F0702030302020204" pitchFamily="66" charset="0"/>
              </a:rPr>
              <a:t>A person/people who follow the beliefs and teachings of Judaism.</a:t>
            </a:r>
            <a:endParaRPr lang="en-GB" sz="1300" dirty="0">
              <a:latin typeface="Comic Sans MS" panose="030F0702030302020204" pitchFamily="66" charset="0"/>
            </a:endParaRPr>
          </a:p>
          <a:p>
            <a:pPr>
              <a:spcBef>
                <a:spcPts val="0"/>
              </a:spcBef>
            </a:pPr>
            <a:r>
              <a:rPr lang="en-GB" sz="2400" dirty="0">
                <a:latin typeface="Comic Sans MS" panose="030F0702030302020204" pitchFamily="66" charset="0"/>
              </a:rPr>
              <a:t>God</a:t>
            </a:r>
            <a:r>
              <a:rPr lang="en-GB" dirty="0">
                <a:latin typeface="Comic Sans MS" panose="030F0702030302020204" pitchFamily="66" charset="0"/>
              </a:rPr>
              <a:t>-</a:t>
            </a:r>
            <a:r>
              <a:rPr lang="en-GB" sz="1200" dirty="0">
                <a:latin typeface="Comic Sans MS" panose="030F0702030302020204" pitchFamily="66" charset="0"/>
              </a:rPr>
              <a:t>Jews and Christians</a:t>
            </a:r>
            <a:r>
              <a:rPr lang="en-GB" dirty="0"/>
              <a:t> </a:t>
            </a:r>
            <a:r>
              <a:rPr lang="en-GB" sz="1200" dirty="0">
                <a:latin typeface="Comic Sans MS" panose="030F0702030302020204" pitchFamily="66" charset="0"/>
              </a:rPr>
              <a:t>believe in one Creator God who cares for all people and created the world.</a:t>
            </a:r>
          </a:p>
          <a:p>
            <a:r>
              <a:rPr lang="en-GB" sz="2400" dirty="0">
                <a:latin typeface="Comic Sans MS" panose="030F0702030302020204" pitchFamily="66" charset="0"/>
              </a:rPr>
              <a:t>Christian-</a:t>
            </a:r>
            <a:r>
              <a:rPr lang="en-GB" sz="1200" dirty="0">
                <a:latin typeface="Comic Sans MS" panose="030F0702030302020204" pitchFamily="66" charset="0"/>
              </a:rPr>
              <a:t>A person who follows and believes in the teachings of Jesus, God and the Holy Spirit.</a:t>
            </a:r>
          </a:p>
          <a:p>
            <a:r>
              <a:rPr lang="en-GB" sz="2400" dirty="0">
                <a:latin typeface="Comic Sans MS" panose="030F0702030302020204" pitchFamily="66" charset="0"/>
              </a:rPr>
              <a:t>Bible</a:t>
            </a:r>
            <a:r>
              <a:rPr lang="en-GB" sz="1200" dirty="0">
                <a:latin typeface="Comic Sans MS" panose="030F0702030302020204" pitchFamily="66" charset="0"/>
              </a:rPr>
              <a:t>-a religious holy book that is special to Christians, Jews and Samaritans.</a:t>
            </a:r>
          </a:p>
          <a:p>
            <a:r>
              <a:rPr lang="en-GB" sz="2400" dirty="0">
                <a:latin typeface="Comic Sans MS" panose="030F0702030302020204" pitchFamily="66" charset="0"/>
              </a:rPr>
              <a:t>Creator-</a:t>
            </a:r>
            <a:r>
              <a:rPr lang="en-GB" sz="1200" dirty="0">
                <a:latin typeface="Comic Sans MS" panose="030F0702030302020204" pitchFamily="66" charset="0"/>
              </a:rPr>
              <a:t>a</a:t>
            </a:r>
            <a:r>
              <a:rPr lang="en-GB" sz="2400" dirty="0">
                <a:latin typeface="Comic Sans MS" panose="030F0702030302020204" pitchFamily="66" charset="0"/>
              </a:rPr>
              <a:t> </a:t>
            </a:r>
            <a:r>
              <a:rPr lang="en-GB" sz="1200" dirty="0">
                <a:latin typeface="Comic Sans MS" panose="030F0702030302020204" pitchFamily="66" charset="0"/>
              </a:rPr>
              <a:t>person or thing that brings something into existence</a:t>
            </a:r>
          </a:p>
          <a:p>
            <a:endParaRPr lang="en-GB" sz="1200" dirty="0">
              <a:latin typeface="Comic Sans MS" panose="030F0702030302020204" pitchFamily="66" charset="0"/>
            </a:endParaRPr>
          </a:p>
          <a:p>
            <a:pPr>
              <a:spcBef>
                <a:spcPts val="0"/>
              </a:spcBef>
            </a:pP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2200" y="1825624"/>
            <a:ext cx="5283926" cy="4501639"/>
          </a:xfrm>
          <a:solidFill>
            <a:srgbClr val="6666FF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u="sng" dirty="0">
                <a:latin typeface="Comic Sans MS" panose="030F0702030302020204" pitchFamily="66" charset="0"/>
              </a:rPr>
              <a:t>What we will learn:</a:t>
            </a:r>
          </a:p>
          <a:p>
            <a:pPr marL="0" indent="0">
              <a:buNone/>
            </a:pPr>
            <a:r>
              <a:rPr lang="en-GB" sz="1200" b="1" dirty="0">
                <a:solidFill>
                  <a:srgbClr val="002060"/>
                </a:solidFill>
                <a:latin typeface="Comic Sans MS" panose="030F0702030302020204" pitchFamily="66" charset="0"/>
              </a:rPr>
              <a:t>Make sense of belief:</a:t>
            </a:r>
            <a:endParaRPr lang="en-GB" sz="1200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r>
              <a:rPr lang="en-GB" sz="1200" dirty="0">
                <a:solidFill>
                  <a:srgbClr val="002060"/>
                </a:solidFill>
                <a:latin typeface="Comic Sans MS" panose="030F0702030302020204" pitchFamily="66" charset="0"/>
              </a:rPr>
              <a:t>Retell the story of creation from Genesis 1:1–2:3 simply</a:t>
            </a:r>
          </a:p>
          <a:p>
            <a:r>
              <a:rPr lang="en-GB" sz="1200" dirty="0">
                <a:solidFill>
                  <a:srgbClr val="002060"/>
                </a:solidFill>
                <a:latin typeface="Comic Sans MS" panose="030F0702030302020204" pitchFamily="66" charset="0"/>
              </a:rPr>
              <a:t> Recognise that ‘Creation’ is the beginning of the ‘big story’ of the Bible </a:t>
            </a:r>
          </a:p>
          <a:p>
            <a:r>
              <a:rPr lang="en-GB" sz="1200" dirty="0">
                <a:solidFill>
                  <a:srgbClr val="002060"/>
                </a:solidFill>
                <a:latin typeface="Comic Sans MS" panose="030F0702030302020204" pitchFamily="66" charset="0"/>
              </a:rPr>
              <a:t>Say what the story tells Christians about God, Creation and the world</a:t>
            </a:r>
          </a:p>
          <a:p>
            <a:pPr marL="0" indent="0">
              <a:buNone/>
            </a:pPr>
            <a:r>
              <a:rPr lang="en-GB" sz="1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Understand the impact: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• Give at least one example of what Christians do to say ‘thank you’ to God for Creation</a:t>
            </a:r>
          </a:p>
          <a:p>
            <a:pPr marL="0" indent="0">
              <a:buNone/>
            </a:pPr>
            <a:r>
              <a:rPr lang="en-GB" sz="1200" b="1" dirty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</a:rPr>
              <a:t>Make connections:</a:t>
            </a:r>
            <a:endParaRPr lang="en-GB" sz="1200" dirty="0">
              <a:solidFill>
                <a:schemeClr val="accent6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1200" dirty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</a:rPr>
              <a:t>• Think, talk and ask questions about living in an amazing world </a:t>
            </a:r>
          </a:p>
          <a:p>
            <a:r>
              <a:rPr lang="en-GB" sz="1200" dirty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</a:rPr>
              <a:t>Give a reason for the ideas they have and the connections they make between the Jewish/Christian Creation story and the world they live in</a:t>
            </a:r>
          </a:p>
        </p:txBody>
      </p:sp>
      <p:sp>
        <p:nvSpPr>
          <p:cNvPr id="12" name="Content Placeholder 5"/>
          <p:cNvSpPr txBox="1">
            <a:spLocks/>
          </p:cNvSpPr>
          <p:nvPr/>
        </p:nvSpPr>
        <p:spPr>
          <a:xfrm>
            <a:off x="12565398" y="6327264"/>
            <a:ext cx="1416304" cy="16321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u="sng"/>
              <a:t>Lent and Easter Week</a:t>
            </a:r>
            <a:endParaRPr lang="en-GB" u="sng" dirty="0"/>
          </a:p>
        </p:txBody>
      </p:sp>
    </p:spTree>
    <p:extLst>
      <p:ext uri="{BB962C8B-B14F-4D97-AF65-F5344CB8AC3E}">
        <p14:creationId xmlns:p14="http://schemas.microsoft.com/office/powerpoint/2010/main" val="265361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6666FF"/>
          </a:solidFill>
        </p:spPr>
        <p:txBody>
          <a:bodyPr/>
          <a:lstStyle/>
          <a:p>
            <a:r>
              <a:rPr lang="en-GB" sz="2400" u="sng" dirty="0">
                <a:latin typeface="Comic Sans MS" panose="030F0702030302020204" pitchFamily="66" charset="0"/>
              </a:rPr>
              <a:t>Feelings</a:t>
            </a:r>
            <a:r>
              <a:rPr lang="en-GB" sz="1200" dirty="0">
                <a:latin typeface="Comic Sans MS" panose="030F0702030302020204" pitchFamily="66" charset="0"/>
              </a:rPr>
              <a:t>.</a:t>
            </a:r>
            <a:endParaRPr lang="en-GB" u="sng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8040" y="1825625"/>
            <a:ext cx="5181600" cy="4351338"/>
          </a:xfrm>
          <a:solidFill>
            <a:srgbClr val="6666FF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u="sng" dirty="0">
                <a:latin typeface="Comic Sans MS" panose="030F0702030302020204" pitchFamily="66" charset="0"/>
              </a:rPr>
              <a:t>Creation Story Genesis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solidFill>
            <a:srgbClr val="6666FF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u="sng" dirty="0">
                <a:latin typeface="Comic Sans MS" panose="030F0702030302020204" pitchFamily="66" charset="0"/>
              </a:rPr>
              <a:t>Prayer</a:t>
            </a:r>
            <a:endParaRPr lang="en-GB" sz="2400" u="sng" dirty="0"/>
          </a:p>
          <a:p>
            <a:pPr marL="0" indent="0">
              <a:buNone/>
            </a:pPr>
            <a:endParaRPr lang="en-GB" sz="4400" u="sng" dirty="0"/>
          </a:p>
        </p:txBody>
      </p:sp>
      <p:pic>
        <p:nvPicPr>
          <p:cNvPr id="1026" name="Picture 2" descr="Amazon.com: 6&quot; Creation Circles Felt Figures for Flannel Board Bible Stories-precut:  Toys &amp; Games | Bible creation story, Creation story, Days of creation">
            <a:extLst>
              <a:ext uri="{FF2B5EF4-FFF2-40B4-BE49-F238E27FC236}">
                <a16:creationId xmlns:a16="http://schemas.microsoft.com/office/drawing/2014/main" id="{576B8AAF-5736-4B97-BAFD-4995A28DC4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8395" y="2603073"/>
            <a:ext cx="2891649" cy="2302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Prayer Booklet - the four types of prayer Christian/Catholic | Kids prayer  journal, School prayer, Prayers for children">
            <a:extLst>
              <a:ext uri="{FF2B5EF4-FFF2-40B4-BE49-F238E27FC236}">
                <a16:creationId xmlns:a16="http://schemas.microsoft.com/office/drawing/2014/main" id="{24C7583D-8D7C-49DB-872A-E74DA1891F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7547" y="2334419"/>
            <a:ext cx="2571750" cy="333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Magnetic Emotions Chart for Toddlers (New!)">
            <a:extLst>
              <a:ext uri="{FF2B5EF4-FFF2-40B4-BE49-F238E27FC236}">
                <a16:creationId xmlns:a16="http://schemas.microsoft.com/office/drawing/2014/main" id="{E52C5F7E-1478-49C9-AF86-9BF65C54BE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7273" y="365125"/>
            <a:ext cx="1873892" cy="1325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62805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245</Words>
  <Application>Microsoft Office PowerPoint</Application>
  <PresentationFormat>Widescreen</PresentationFormat>
  <Paragraphs>21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Comic Sans MS</vt:lpstr>
      <vt:lpstr>Times New Roman</vt:lpstr>
      <vt:lpstr>Office Theme</vt:lpstr>
      <vt:lpstr>Year 1 Religious Education Knowledge Organiser Summer 1 Who do Christians say made the world? Religious Education explores big questions about life, to find out what people  believe and what difference this makes to how they live.</vt:lpstr>
      <vt:lpstr>Feelings.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Reception Religious Education Knowledge Organiser Spring 2 Why is Easter Special to Christians?</dc:title>
  <dc:creator>lnoon</dc:creator>
  <cp:lastModifiedBy>LNoon@stjohns.worcs.sch.uk</cp:lastModifiedBy>
  <cp:revision>20</cp:revision>
  <dcterms:created xsi:type="dcterms:W3CDTF">2021-01-25T10:46:00Z</dcterms:created>
  <dcterms:modified xsi:type="dcterms:W3CDTF">2021-04-16T10:26:50Z</dcterms:modified>
</cp:coreProperties>
</file>