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02/06/2021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02/06/2021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02/06/2021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02/06/2021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4.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fontScale="90000"/>
          </a:bodyPr>
          <a:lstStyle/>
          <a:p>
            <a:r>
              <a:rPr lang="en-GB" sz="2000" dirty="0">
                <a:latin typeface="Comic Sans MS" panose="030F0702030302020204" pitchFamily="66" charset="0"/>
              </a:rPr>
              <a:t>Year 1 Religious Education Knowledge Organiser</a:t>
            </a:r>
            <a:br>
              <a:rPr lang="en-GB" sz="3600" dirty="0">
                <a:latin typeface="Comic Sans MS" panose="030F0702030302020204" pitchFamily="66" charset="0"/>
              </a:rPr>
            </a:br>
            <a:r>
              <a:rPr lang="en-GB" sz="2700" dirty="0">
                <a:latin typeface="Comic Sans MS" panose="030F0702030302020204" pitchFamily="66" charset="0"/>
              </a:rPr>
              <a:t>Summer 2 How should we care for others and the world?</a:t>
            </a:r>
            <a:br>
              <a:rPr lang="en-GB" sz="2700" dirty="0">
                <a:latin typeface="Comic Sans MS" panose="030F0702030302020204" pitchFamily="66" charset="0"/>
              </a:rPr>
            </a:br>
            <a:r>
              <a:rPr lang="en-GB" sz="2200" dirty="0">
                <a:latin typeface="Calibri" panose="020F0502020204030204" pitchFamily="34" charset="0"/>
                <a:ea typeface="Calibri" panose="020F0502020204030204" pitchFamily="34" charset="0"/>
                <a:cs typeface="Times New Roman" panose="02020603050405020304" pitchFamily="18" charset="0"/>
              </a:rPr>
              <a:t>Religious Education explores big questions about life, to find out what people </a:t>
            </a:r>
            <a:br>
              <a:rPr lang="en-GB" sz="2200" dirty="0">
                <a:latin typeface="Calibri" panose="020F0502020204030204" pitchFamily="34" charset="0"/>
                <a:ea typeface="Calibri" panose="020F0502020204030204" pitchFamily="34" charset="0"/>
                <a:cs typeface="Times New Roman" panose="02020603050405020304" pitchFamily="18" charset="0"/>
              </a:rPr>
            </a:br>
            <a:r>
              <a:rPr lang="en-GB" sz="2200" dirty="0">
                <a:latin typeface="Calibri" panose="020F0502020204030204" pitchFamily="34" charset="0"/>
                <a:ea typeface="Calibri" panose="020F0502020204030204" pitchFamily="34" charset="0"/>
                <a:cs typeface="Times New Roman" panose="02020603050405020304" pitchFamily="18" charset="0"/>
              </a:rPr>
              <a:t>believe and what difference this makes to how they live.</a:t>
            </a:r>
            <a:endParaRPr lang="en-GB" sz="22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fontScale="70000" lnSpcReduction="20000"/>
          </a:bodyPr>
          <a:lstStyle/>
          <a:p>
            <a:pPr marL="0" indent="0">
              <a:buNone/>
            </a:pPr>
            <a:r>
              <a:rPr lang="en-GB" u="sng" dirty="0">
                <a:latin typeface="Comic Sans MS" panose="030F0702030302020204" pitchFamily="66" charset="0"/>
              </a:rPr>
              <a:t>Key Vocabulary and Terms</a:t>
            </a:r>
          </a:p>
          <a:p>
            <a:pPr marL="0" indent="0">
              <a:buNone/>
            </a:pPr>
            <a:endParaRPr lang="en-GB" u="sng" dirty="0">
              <a:latin typeface="Comic Sans MS" panose="030F0702030302020204" pitchFamily="66" charset="0"/>
            </a:endParaRPr>
          </a:p>
          <a:p>
            <a:pPr>
              <a:spcBef>
                <a:spcPts val="0"/>
              </a:spcBef>
            </a:pPr>
            <a:r>
              <a:rPr lang="en-GB" sz="2400" dirty="0">
                <a:latin typeface="Comic Sans MS" panose="030F0702030302020204" pitchFamily="66" charset="0"/>
              </a:rPr>
              <a:t>Jew/Jewish</a:t>
            </a:r>
            <a:r>
              <a:rPr lang="en-GB" dirty="0">
                <a:latin typeface="Comic Sans MS" panose="030F0702030302020204" pitchFamily="66" charset="0"/>
              </a:rPr>
              <a:t>-</a:t>
            </a:r>
            <a:r>
              <a:rPr lang="en-GB" sz="1200" dirty="0">
                <a:latin typeface="Comic Sans MS" panose="030F0702030302020204" pitchFamily="66" charset="0"/>
              </a:rPr>
              <a:t>A person/people who follow the beliefs and teachings of Judaism.</a:t>
            </a:r>
          </a:p>
          <a:p>
            <a:pPr>
              <a:spcBef>
                <a:spcPts val="0"/>
              </a:spcBef>
            </a:pPr>
            <a:endParaRPr lang="en-GB" sz="1300" dirty="0">
              <a:latin typeface="Comic Sans MS" panose="030F0702030302020204" pitchFamily="66" charset="0"/>
            </a:endParaRPr>
          </a:p>
          <a:p>
            <a:pPr>
              <a:spcBef>
                <a:spcPts val="0"/>
              </a:spcBef>
            </a:pPr>
            <a:r>
              <a:rPr lang="en-GB" sz="2400" dirty="0">
                <a:latin typeface="Comic Sans MS" panose="030F0702030302020204" pitchFamily="66" charset="0"/>
              </a:rPr>
              <a:t>God</a:t>
            </a:r>
            <a:r>
              <a:rPr lang="en-GB" dirty="0">
                <a:latin typeface="Comic Sans MS" panose="030F0702030302020204" pitchFamily="66" charset="0"/>
              </a:rPr>
              <a:t>-</a:t>
            </a:r>
            <a:r>
              <a:rPr lang="en-GB" sz="1200" dirty="0">
                <a:latin typeface="Comic Sans MS" panose="030F0702030302020204" pitchFamily="66" charset="0"/>
              </a:rPr>
              <a:t>Jews and Christians</a:t>
            </a:r>
            <a:r>
              <a:rPr lang="en-GB" dirty="0"/>
              <a:t> </a:t>
            </a:r>
            <a:r>
              <a:rPr lang="en-GB" sz="1200" dirty="0">
                <a:latin typeface="Comic Sans MS" panose="030F0702030302020204" pitchFamily="66" charset="0"/>
              </a:rPr>
              <a:t>believe in one Creator God who cares for all people and created the world.</a:t>
            </a:r>
          </a:p>
          <a:p>
            <a:r>
              <a:rPr lang="en-GB" sz="2400" dirty="0">
                <a:latin typeface="Comic Sans MS" panose="030F0702030302020204" pitchFamily="66" charset="0"/>
              </a:rPr>
              <a:t>Christian-</a:t>
            </a:r>
            <a:r>
              <a:rPr lang="en-GB" sz="1200" dirty="0">
                <a:latin typeface="Comic Sans MS" panose="030F0702030302020204" pitchFamily="66" charset="0"/>
              </a:rPr>
              <a:t>A person who follows and believes in the teachings of Jesus, God and the Holy Spirit.</a:t>
            </a:r>
          </a:p>
          <a:p>
            <a:r>
              <a:rPr lang="en-GB" sz="2400" dirty="0">
                <a:latin typeface="Comic Sans MS" panose="030F0702030302020204" pitchFamily="66" charset="0"/>
              </a:rPr>
              <a:t>Bible</a:t>
            </a:r>
            <a:r>
              <a:rPr lang="en-GB" sz="1200" dirty="0">
                <a:latin typeface="Comic Sans MS" panose="030F0702030302020204" pitchFamily="66" charset="0"/>
              </a:rPr>
              <a:t>-a religious holy book that is special to Christians, Jews and Samaritans.</a:t>
            </a:r>
          </a:p>
          <a:p>
            <a:r>
              <a:rPr lang="en-GB" sz="2400" dirty="0">
                <a:latin typeface="Comic Sans MS" panose="030F0702030302020204" pitchFamily="66" charset="0"/>
              </a:rPr>
              <a:t>Creator-</a:t>
            </a:r>
            <a:r>
              <a:rPr lang="en-GB" sz="1200" dirty="0">
                <a:latin typeface="Comic Sans MS" panose="030F0702030302020204" pitchFamily="66" charset="0"/>
              </a:rPr>
              <a:t>a</a:t>
            </a:r>
            <a:r>
              <a:rPr lang="en-GB" sz="2400" dirty="0">
                <a:latin typeface="Comic Sans MS" panose="030F0702030302020204" pitchFamily="66" charset="0"/>
              </a:rPr>
              <a:t> </a:t>
            </a:r>
            <a:r>
              <a:rPr lang="en-GB" sz="1200" dirty="0">
                <a:latin typeface="Comic Sans MS" panose="030F0702030302020204" pitchFamily="66" charset="0"/>
              </a:rPr>
              <a:t>person or thing that brings something into existence</a:t>
            </a:r>
          </a:p>
          <a:p>
            <a:r>
              <a:rPr lang="en-GB" sz="2300" dirty="0" err="1">
                <a:latin typeface="Comic Sans MS" panose="030F0702030302020204" pitchFamily="66" charset="0"/>
              </a:rPr>
              <a:t>Tzedek</a:t>
            </a:r>
            <a:r>
              <a:rPr lang="en-GB" sz="1200" dirty="0">
                <a:latin typeface="Comic Sans MS" panose="030F0702030302020204" pitchFamily="66" charset="0"/>
              </a:rPr>
              <a:t>-Jewish idea of charitable giving</a:t>
            </a:r>
          </a:p>
          <a:p>
            <a:r>
              <a:rPr lang="en-GB" sz="2300" dirty="0">
                <a:latin typeface="Comic Sans MS" panose="030F0702030302020204" pitchFamily="66" charset="0"/>
              </a:rPr>
              <a:t>Tikkun</a:t>
            </a:r>
            <a:r>
              <a:rPr lang="en-GB" sz="1200" dirty="0">
                <a:latin typeface="Comic Sans MS" panose="030F0702030302020204" pitchFamily="66" charset="0"/>
              </a:rPr>
              <a:t> </a:t>
            </a:r>
            <a:r>
              <a:rPr lang="en-GB" sz="2300" dirty="0">
                <a:latin typeface="Comic Sans MS" panose="030F0702030302020204" pitchFamily="66" charset="0"/>
              </a:rPr>
              <a:t>Olam</a:t>
            </a:r>
            <a:r>
              <a:rPr lang="en-GB" sz="1200" dirty="0">
                <a:latin typeface="Comic Sans MS" panose="030F0702030302020204" pitchFamily="66" charset="0"/>
              </a:rPr>
              <a:t>-Jewish duty to mend the world</a:t>
            </a:r>
          </a:p>
          <a:p>
            <a:endParaRPr lang="en-GB" sz="1200" dirty="0">
              <a:latin typeface="Comic Sans MS" panose="030F0702030302020204" pitchFamily="66" charset="0"/>
            </a:endParaRPr>
          </a:p>
          <a:p>
            <a:pPr>
              <a:spcBef>
                <a:spcPts val="0"/>
              </a:spcBef>
            </a:pPr>
            <a:endParaRPr lang="en-GB" sz="1200" dirty="0">
              <a:latin typeface="Comic Sans MS" panose="030F0702030302020204" pitchFamily="66" charset="0"/>
            </a:endParaRPr>
          </a:p>
        </p:txBody>
      </p:sp>
      <p:sp>
        <p:nvSpPr>
          <p:cNvPr id="6" name="Content Placeholder 5"/>
          <p:cNvSpPr>
            <a:spLocks noGrp="1"/>
          </p:cNvSpPr>
          <p:nvPr>
            <p:ph sz="half" idx="2"/>
          </p:nvPr>
        </p:nvSpPr>
        <p:spPr>
          <a:xfrm>
            <a:off x="6172200" y="1825624"/>
            <a:ext cx="5283926" cy="4501639"/>
          </a:xfrm>
          <a:solidFill>
            <a:srgbClr val="6666FF"/>
          </a:solidFill>
        </p:spPr>
        <p:txBody>
          <a:bodyPr>
            <a:normAutofit fontScale="70000" lnSpcReduction="20000"/>
          </a:bodyPr>
          <a:lstStyle/>
          <a:p>
            <a:pPr marL="0" indent="0">
              <a:buNone/>
            </a:pPr>
            <a:r>
              <a:rPr lang="en-GB" u="sng" dirty="0">
                <a:latin typeface="Comic Sans MS" panose="030F0702030302020204" pitchFamily="66" charset="0"/>
              </a:rPr>
              <a:t>What we will learn:</a:t>
            </a:r>
          </a:p>
          <a:p>
            <a:pPr marL="0" indent="0">
              <a:buNone/>
            </a:pPr>
            <a:r>
              <a:rPr lang="en-GB" sz="1200" b="1" dirty="0">
                <a:solidFill>
                  <a:srgbClr val="7030A0"/>
                </a:solidFill>
                <a:latin typeface="Comic Sans MS" panose="030F0702030302020204" pitchFamily="66" charset="0"/>
              </a:rPr>
              <a:t>Make sense of belief:</a:t>
            </a:r>
            <a:endParaRPr lang="en-GB" sz="1200" dirty="0">
              <a:solidFill>
                <a:srgbClr val="7030A0"/>
              </a:solidFill>
              <a:latin typeface="Comic Sans MS" panose="030F0702030302020204" pitchFamily="66" charset="0"/>
            </a:endParaRPr>
          </a:p>
          <a:p>
            <a:r>
              <a:rPr lang="en-GB" sz="1500" dirty="0">
                <a:solidFill>
                  <a:srgbClr val="7030A0"/>
                </a:solidFill>
                <a:latin typeface="Comic Sans MS" panose="030F0702030302020204" pitchFamily="66" charset="0"/>
              </a:rPr>
              <a:t>Identify a story or text that says something about each person being unique and valuable </a:t>
            </a:r>
          </a:p>
          <a:p>
            <a:r>
              <a:rPr lang="en-GB" sz="1500" dirty="0">
                <a:solidFill>
                  <a:srgbClr val="7030A0"/>
                </a:solidFill>
                <a:latin typeface="Comic Sans MS" panose="030F0702030302020204" pitchFamily="66" charset="0"/>
              </a:rPr>
              <a:t>Give an example of a key belief some people find in one of these stories (e.g. that God loves all people) </a:t>
            </a:r>
          </a:p>
          <a:p>
            <a:r>
              <a:rPr lang="en-GB" sz="1500" dirty="0">
                <a:solidFill>
                  <a:srgbClr val="7030A0"/>
                </a:solidFill>
                <a:latin typeface="Comic Sans MS" panose="030F0702030302020204" pitchFamily="66" charset="0"/>
              </a:rPr>
              <a:t>Give a clear, simple account of what Genesis 1 tells Christians and Jews about the natural world </a:t>
            </a:r>
          </a:p>
          <a:p>
            <a:pPr marL="0" indent="0">
              <a:buNone/>
            </a:pPr>
            <a:r>
              <a:rPr lang="en-GB" sz="1200" b="1" dirty="0">
                <a:solidFill>
                  <a:srgbClr val="FF0000"/>
                </a:solidFill>
                <a:latin typeface="Comic Sans MS" panose="030F0702030302020204" pitchFamily="66" charset="0"/>
              </a:rPr>
              <a:t>Understand the impact:</a:t>
            </a:r>
            <a:endParaRPr lang="en-GB" sz="1200" dirty="0">
              <a:solidFill>
                <a:srgbClr val="FF0000"/>
              </a:solidFill>
              <a:latin typeface="Comic Sans MS" panose="030F0702030302020204" pitchFamily="66" charset="0"/>
            </a:endParaRPr>
          </a:p>
          <a:p>
            <a:r>
              <a:rPr lang="en-GB" sz="1200" dirty="0">
                <a:solidFill>
                  <a:srgbClr val="FF0000"/>
                </a:solidFill>
                <a:latin typeface="Comic Sans MS" panose="030F0702030302020204" pitchFamily="66" charset="0"/>
              </a:rPr>
              <a:t> </a:t>
            </a:r>
            <a:r>
              <a:rPr lang="en-GB" sz="1700" dirty="0">
                <a:solidFill>
                  <a:srgbClr val="FF0000"/>
                </a:solidFill>
                <a:latin typeface="Comic Sans MS" panose="030F0702030302020204" pitchFamily="66" charset="0"/>
              </a:rPr>
              <a:t>Give an example of how people show that they care for others (e.g. by giving to charity), making a link to one of the stories </a:t>
            </a:r>
          </a:p>
          <a:p>
            <a:r>
              <a:rPr lang="en-GB" sz="1700" dirty="0">
                <a:solidFill>
                  <a:srgbClr val="FF0000"/>
                </a:solidFill>
                <a:latin typeface="Comic Sans MS" panose="030F0702030302020204" pitchFamily="66" charset="0"/>
              </a:rPr>
              <a:t>Give examples of how Christians and Jews can show care for the natural earth </a:t>
            </a:r>
          </a:p>
          <a:p>
            <a:r>
              <a:rPr lang="en-GB" sz="1700" dirty="0">
                <a:solidFill>
                  <a:srgbClr val="FF0000"/>
                </a:solidFill>
                <a:latin typeface="Comic Sans MS" panose="030F0702030302020204" pitchFamily="66" charset="0"/>
              </a:rPr>
              <a:t>Say why Christians and Jews might look after the natural world </a:t>
            </a:r>
          </a:p>
          <a:p>
            <a:pPr marL="0" indent="0">
              <a:buNone/>
            </a:pPr>
            <a:r>
              <a:rPr lang="en-GB" sz="1200" b="1" dirty="0">
                <a:solidFill>
                  <a:schemeClr val="accent6">
                    <a:lumMod val="50000"/>
                  </a:schemeClr>
                </a:solidFill>
                <a:latin typeface="Comic Sans MS" panose="030F0702030302020204" pitchFamily="66" charset="0"/>
              </a:rPr>
              <a:t>Make connections:</a:t>
            </a:r>
            <a:endParaRPr lang="en-GB" sz="1200" dirty="0">
              <a:solidFill>
                <a:schemeClr val="accent6">
                  <a:lumMod val="50000"/>
                </a:schemeClr>
              </a:solidFill>
              <a:latin typeface="Comic Sans MS" panose="030F0702030302020204" pitchFamily="66" charset="0"/>
            </a:endParaRPr>
          </a:p>
          <a:p>
            <a:r>
              <a:rPr lang="en-GB" sz="1900" dirty="0">
                <a:solidFill>
                  <a:schemeClr val="accent6">
                    <a:lumMod val="50000"/>
                  </a:schemeClr>
                </a:solidFill>
                <a:latin typeface="Comic Sans MS" panose="030F0702030302020204" pitchFamily="66" charset="0"/>
              </a:rPr>
              <a:t>Think, talk and ask questions about what difference believing in God makes to how people treat each other and the natural world </a:t>
            </a:r>
          </a:p>
          <a:p>
            <a:r>
              <a:rPr lang="en-GB" sz="1900" dirty="0">
                <a:solidFill>
                  <a:schemeClr val="accent6">
                    <a:lumMod val="50000"/>
                  </a:schemeClr>
                </a:solidFill>
                <a:latin typeface="Comic Sans MS" panose="030F0702030302020204" pitchFamily="66" charset="0"/>
              </a:rPr>
              <a:t>Give good reasons why everyone (religious and non-religious) should care for others and look after the natural world. </a:t>
            </a: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a:t>Lent and Easter Week</a:t>
            </a:r>
            <a:endParaRPr lang="en-GB" u="sng" dirty="0"/>
          </a:p>
        </p:txBody>
      </p:sp>
      <p:pic>
        <p:nvPicPr>
          <p:cNvPr id="1026" name="Picture 2" descr="Seven Biggest Environmental Threats | LoveToKnow">
            <a:extLst>
              <a:ext uri="{FF2B5EF4-FFF2-40B4-BE49-F238E27FC236}">
                <a16:creationId xmlns:a16="http://schemas.microsoft.com/office/drawing/2014/main" id="{C2D758D1-E9E1-4B2D-A7DD-C70AFF1EF1D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5252" y="4739740"/>
            <a:ext cx="2228376" cy="14874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ix Characteristics of Biblical Friendship">
            <a:extLst>
              <a:ext uri="{FF2B5EF4-FFF2-40B4-BE49-F238E27FC236}">
                <a16:creationId xmlns:a16="http://schemas.microsoft.com/office/drawing/2014/main" id="{27500038-4757-442C-AB4C-C5C7E3A20B4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76451" y="430102"/>
            <a:ext cx="2277349" cy="11956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Magnetic Emotions Chart for Toddlers (New!)">
            <a:extLst>
              <a:ext uri="{FF2B5EF4-FFF2-40B4-BE49-F238E27FC236}">
                <a16:creationId xmlns:a16="http://schemas.microsoft.com/office/drawing/2014/main" id="{94117A31-D4D3-45D4-94A5-0490946751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9780" y="4820678"/>
            <a:ext cx="1873892"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6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666FF"/>
          </a:solidFill>
        </p:spPr>
        <p:txBody>
          <a:bodyPr/>
          <a:lstStyle/>
          <a:p>
            <a:r>
              <a:rPr lang="en-GB" sz="2400" u="sng" dirty="0">
                <a:latin typeface="Comic Sans MS" panose="030F0702030302020204" pitchFamily="66" charset="0"/>
              </a:rPr>
              <a:t>Jewish ideas</a:t>
            </a:r>
            <a:endParaRPr lang="en-GB" u="sng" dirty="0">
              <a:latin typeface="Comic Sans MS" panose="030F0702030302020204" pitchFamily="66" charset="0"/>
            </a:endParaRPr>
          </a:p>
        </p:txBody>
      </p:sp>
      <p:sp>
        <p:nvSpPr>
          <p:cNvPr id="3" name="Content Placeholder 2"/>
          <p:cNvSpPr>
            <a:spLocks noGrp="1"/>
          </p:cNvSpPr>
          <p:nvPr>
            <p:ph sz="half" idx="1"/>
          </p:nvPr>
        </p:nvSpPr>
        <p:spPr>
          <a:xfrm>
            <a:off x="828040" y="1825625"/>
            <a:ext cx="5181600" cy="4351338"/>
          </a:xfrm>
          <a:solidFill>
            <a:srgbClr val="6666FF"/>
          </a:solidFill>
        </p:spPr>
        <p:txBody>
          <a:bodyPr>
            <a:normAutofit/>
          </a:bodyPr>
          <a:lstStyle/>
          <a:p>
            <a:pPr marL="0" indent="0">
              <a:buNone/>
            </a:pPr>
            <a:r>
              <a:rPr lang="en-GB" sz="2400" u="sng" dirty="0">
                <a:latin typeface="Comic Sans MS" panose="030F0702030302020204" pitchFamily="66" charset="0"/>
              </a:rPr>
              <a:t>Christian ideas </a:t>
            </a:r>
          </a:p>
        </p:txBody>
      </p:sp>
      <p:sp>
        <p:nvSpPr>
          <p:cNvPr id="4" name="Content Placeholder 3"/>
          <p:cNvSpPr>
            <a:spLocks noGrp="1"/>
          </p:cNvSpPr>
          <p:nvPr>
            <p:ph sz="half" idx="2"/>
          </p:nvPr>
        </p:nvSpPr>
        <p:spPr>
          <a:solidFill>
            <a:srgbClr val="6666FF"/>
          </a:solidFill>
        </p:spPr>
        <p:txBody>
          <a:bodyPr>
            <a:normAutofit/>
          </a:bodyPr>
          <a:lstStyle/>
          <a:p>
            <a:pPr marL="0" indent="0">
              <a:buNone/>
            </a:pPr>
            <a:r>
              <a:rPr lang="en-GB" sz="2400" u="sng" dirty="0">
                <a:latin typeface="Comic Sans MS" panose="030F0702030302020204" pitchFamily="66" charset="0"/>
              </a:rPr>
              <a:t>Caring for others /charity work</a:t>
            </a:r>
            <a:endParaRPr lang="en-GB" sz="2400" u="sng" dirty="0"/>
          </a:p>
          <a:p>
            <a:pPr marL="0" indent="0">
              <a:buNone/>
            </a:pPr>
            <a:endParaRPr lang="en-GB" sz="4400" u="sng" dirty="0"/>
          </a:p>
        </p:txBody>
      </p:sp>
      <p:sp>
        <p:nvSpPr>
          <p:cNvPr id="5" name="AutoShape 2" descr="Jesus Blesses the Children – Mission Bible Class">
            <a:extLst>
              <a:ext uri="{FF2B5EF4-FFF2-40B4-BE49-F238E27FC236}">
                <a16:creationId xmlns:a16="http://schemas.microsoft.com/office/drawing/2014/main" id="{D49ECDB7-08F5-4224-B39E-62348BBE022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Jesus Blesses the Children – Mission Bible Class">
            <a:extLst>
              <a:ext uri="{FF2B5EF4-FFF2-40B4-BE49-F238E27FC236}">
                <a16:creationId xmlns:a16="http://schemas.microsoft.com/office/drawing/2014/main" id="{8514B7AA-2136-4CB6-8CFF-8E5BC45E3A64}"/>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4" name="Picture 6" descr="Suffer the Little Children to Come unto Me -">
            <a:extLst>
              <a:ext uri="{FF2B5EF4-FFF2-40B4-BE49-F238E27FC236}">
                <a16:creationId xmlns:a16="http://schemas.microsoft.com/office/drawing/2014/main" id="{81AB40D7-BA0C-41BB-8B12-2011A23A8BE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1165" y="1943570"/>
            <a:ext cx="1559875" cy="103991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tory Board - The Good Samaritan - The Love First Project">
            <a:extLst>
              <a:ext uri="{FF2B5EF4-FFF2-40B4-BE49-F238E27FC236}">
                <a16:creationId xmlns:a16="http://schemas.microsoft.com/office/drawing/2014/main" id="{99D7E166-4AA9-4BC1-9F24-D9A7364CD36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36439" y="2983487"/>
            <a:ext cx="1847780" cy="1199974"/>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Free Bible illustrations at Free Bible images of the paralysed man who was  forgiven and healed by Jesus after being… | Jesus heals, Free bible images,  Paralyzed man">
            <a:extLst>
              <a:ext uri="{FF2B5EF4-FFF2-40B4-BE49-F238E27FC236}">
                <a16:creationId xmlns:a16="http://schemas.microsoft.com/office/drawing/2014/main" id="{9E93A875-62C3-4D20-ACCF-C86CD156085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04356" y="4307639"/>
            <a:ext cx="1942287" cy="145671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Tzedakah 101 | My Jewish Learning">
            <a:extLst>
              <a:ext uri="{FF2B5EF4-FFF2-40B4-BE49-F238E27FC236}">
                <a16:creationId xmlns:a16="http://schemas.microsoft.com/office/drawing/2014/main" id="{19CC062B-2A09-47D1-8265-BCE55CCE90A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1867" y="440531"/>
            <a:ext cx="1728862" cy="972485"/>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What Is Tikkun Olam? - What does Tikkun Olam mean, who came up with it, and  how do I do it? - Ethics &amp;amp; Morality">
            <a:extLst>
              <a:ext uri="{FF2B5EF4-FFF2-40B4-BE49-F238E27FC236}">
                <a16:creationId xmlns:a16="http://schemas.microsoft.com/office/drawing/2014/main" id="{83A260DE-836F-4D88-9FEC-324F6FC3D77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81781" y="476628"/>
            <a:ext cx="1500483" cy="900290"/>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What is Sukkot? - Jewish Holiday Guide">
            <a:extLst>
              <a:ext uri="{FF2B5EF4-FFF2-40B4-BE49-F238E27FC236}">
                <a16:creationId xmlns:a16="http://schemas.microsoft.com/office/drawing/2014/main" id="{3B723B05-2E8B-42A6-BE9E-641B7E2EB34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0800000" flipV="1">
            <a:off x="9267887" y="476629"/>
            <a:ext cx="900289" cy="90028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C95D750-5AE0-47F0-9D11-C20F51CD3957}"/>
              </a:ext>
            </a:extLst>
          </p:cNvPr>
          <p:cNvSpPr txBox="1"/>
          <p:nvPr/>
        </p:nvSpPr>
        <p:spPr>
          <a:xfrm>
            <a:off x="1504945" y="2454629"/>
            <a:ext cx="2711833" cy="369332"/>
          </a:xfrm>
          <a:prstGeom prst="rect">
            <a:avLst/>
          </a:prstGeom>
          <a:noFill/>
        </p:spPr>
        <p:txBody>
          <a:bodyPr wrap="none" rtlCol="0">
            <a:spAutoFit/>
          </a:bodyPr>
          <a:lstStyle/>
          <a:p>
            <a:r>
              <a:rPr lang="en-GB" dirty="0"/>
              <a:t>The children come to Jesus</a:t>
            </a:r>
          </a:p>
        </p:txBody>
      </p:sp>
      <p:sp>
        <p:nvSpPr>
          <p:cNvPr id="17" name="TextBox 16">
            <a:extLst>
              <a:ext uri="{FF2B5EF4-FFF2-40B4-BE49-F238E27FC236}">
                <a16:creationId xmlns:a16="http://schemas.microsoft.com/office/drawing/2014/main" id="{660D5EE7-537E-4624-AEB5-536C6037B5E4}"/>
              </a:ext>
            </a:extLst>
          </p:cNvPr>
          <p:cNvSpPr txBox="1"/>
          <p:nvPr/>
        </p:nvSpPr>
        <p:spPr>
          <a:xfrm>
            <a:off x="3304601" y="3364468"/>
            <a:ext cx="2102242" cy="369332"/>
          </a:xfrm>
          <a:prstGeom prst="rect">
            <a:avLst/>
          </a:prstGeom>
          <a:noFill/>
        </p:spPr>
        <p:txBody>
          <a:bodyPr wrap="none" rtlCol="0">
            <a:spAutoFit/>
          </a:bodyPr>
          <a:lstStyle/>
          <a:p>
            <a:r>
              <a:rPr lang="en-GB" dirty="0"/>
              <a:t>The Good Samaritan</a:t>
            </a:r>
          </a:p>
        </p:txBody>
      </p:sp>
      <p:sp>
        <p:nvSpPr>
          <p:cNvPr id="18" name="TextBox 17">
            <a:extLst>
              <a:ext uri="{FF2B5EF4-FFF2-40B4-BE49-F238E27FC236}">
                <a16:creationId xmlns:a16="http://schemas.microsoft.com/office/drawing/2014/main" id="{883C8E64-0601-424A-AA97-6F41CDC0E9A3}"/>
              </a:ext>
            </a:extLst>
          </p:cNvPr>
          <p:cNvSpPr txBox="1"/>
          <p:nvPr/>
        </p:nvSpPr>
        <p:spPr>
          <a:xfrm>
            <a:off x="1011913" y="4666663"/>
            <a:ext cx="2706083" cy="646331"/>
          </a:xfrm>
          <a:prstGeom prst="rect">
            <a:avLst/>
          </a:prstGeom>
          <a:noFill/>
        </p:spPr>
        <p:txBody>
          <a:bodyPr wrap="square" rtlCol="0">
            <a:spAutoFit/>
          </a:bodyPr>
          <a:lstStyle/>
          <a:p>
            <a:r>
              <a:rPr lang="en-GB" dirty="0"/>
              <a:t>Lowering the man through the roof to Jesus</a:t>
            </a:r>
          </a:p>
        </p:txBody>
      </p:sp>
      <p:sp>
        <p:nvSpPr>
          <p:cNvPr id="19" name="TextBox 18">
            <a:extLst>
              <a:ext uri="{FF2B5EF4-FFF2-40B4-BE49-F238E27FC236}">
                <a16:creationId xmlns:a16="http://schemas.microsoft.com/office/drawing/2014/main" id="{C2B6B067-3C7D-42D8-8B50-FD2B58F14BDF}"/>
              </a:ext>
            </a:extLst>
          </p:cNvPr>
          <p:cNvSpPr txBox="1"/>
          <p:nvPr/>
        </p:nvSpPr>
        <p:spPr>
          <a:xfrm>
            <a:off x="3517572" y="1380093"/>
            <a:ext cx="1052339" cy="369332"/>
          </a:xfrm>
          <a:prstGeom prst="rect">
            <a:avLst/>
          </a:prstGeom>
          <a:noFill/>
        </p:spPr>
        <p:txBody>
          <a:bodyPr wrap="none" rtlCol="0">
            <a:spAutoFit/>
          </a:bodyPr>
          <a:lstStyle/>
          <a:p>
            <a:r>
              <a:rPr lang="en-GB" dirty="0" err="1"/>
              <a:t>Tzedekah</a:t>
            </a:r>
            <a:endParaRPr lang="en-GB" dirty="0"/>
          </a:p>
        </p:txBody>
      </p:sp>
      <p:sp>
        <p:nvSpPr>
          <p:cNvPr id="20" name="TextBox 19">
            <a:extLst>
              <a:ext uri="{FF2B5EF4-FFF2-40B4-BE49-F238E27FC236}">
                <a16:creationId xmlns:a16="http://schemas.microsoft.com/office/drawing/2014/main" id="{80F35647-1A36-4EF2-B892-EC2D177A4A44}"/>
              </a:ext>
            </a:extLst>
          </p:cNvPr>
          <p:cNvSpPr txBox="1"/>
          <p:nvPr/>
        </p:nvSpPr>
        <p:spPr>
          <a:xfrm>
            <a:off x="8214182" y="603607"/>
            <a:ext cx="1073026" cy="646331"/>
          </a:xfrm>
          <a:prstGeom prst="rect">
            <a:avLst/>
          </a:prstGeom>
          <a:noFill/>
        </p:spPr>
        <p:txBody>
          <a:bodyPr wrap="square" rtlCol="0">
            <a:spAutoFit/>
          </a:bodyPr>
          <a:lstStyle/>
          <a:p>
            <a:r>
              <a:rPr lang="en-GB" dirty="0"/>
              <a:t>Tikkun Olam</a:t>
            </a:r>
          </a:p>
        </p:txBody>
      </p:sp>
      <p:sp>
        <p:nvSpPr>
          <p:cNvPr id="21" name="TextBox 20">
            <a:extLst>
              <a:ext uri="{FF2B5EF4-FFF2-40B4-BE49-F238E27FC236}">
                <a16:creationId xmlns:a16="http://schemas.microsoft.com/office/drawing/2014/main" id="{7EE313F3-4BAB-4ABA-8FC0-A468A48C41E7}"/>
              </a:ext>
            </a:extLst>
          </p:cNvPr>
          <p:cNvSpPr txBox="1"/>
          <p:nvPr/>
        </p:nvSpPr>
        <p:spPr>
          <a:xfrm>
            <a:off x="10168176" y="843240"/>
            <a:ext cx="811697" cy="369332"/>
          </a:xfrm>
          <a:prstGeom prst="rect">
            <a:avLst/>
          </a:prstGeom>
          <a:noFill/>
        </p:spPr>
        <p:txBody>
          <a:bodyPr wrap="none" rtlCol="0">
            <a:spAutoFit/>
          </a:bodyPr>
          <a:lstStyle/>
          <a:p>
            <a:r>
              <a:rPr lang="en-GB" dirty="0"/>
              <a:t>Sukkot</a:t>
            </a:r>
          </a:p>
        </p:txBody>
      </p:sp>
      <p:pic>
        <p:nvPicPr>
          <p:cNvPr id="2066" name="Picture 18" descr="Mother Teresa wasn&amp;#39;t a saintly person – she was a shrewd operator with  unpalatable views who knew how to build up a brand | The Independent | The  Independent">
            <a:extLst>
              <a:ext uri="{FF2B5EF4-FFF2-40B4-BE49-F238E27FC236}">
                <a16:creationId xmlns:a16="http://schemas.microsoft.com/office/drawing/2014/main" id="{F94DEB19-3B9E-4351-B12E-A1B3FFA8010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50029" y="2450361"/>
            <a:ext cx="1919111" cy="1439333"/>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Our history | Barnardo&amp;#39;s">
            <a:extLst>
              <a:ext uri="{FF2B5EF4-FFF2-40B4-BE49-F238E27FC236}">
                <a16:creationId xmlns:a16="http://schemas.microsoft.com/office/drawing/2014/main" id="{26C4BF55-9054-4329-9893-95B243B67315}"/>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125696" y="3581400"/>
            <a:ext cx="1709874" cy="1439333"/>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About WaterAid, The Elphinstone Hotel">
            <a:extLst>
              <a:ext uri="{FF2B5EF4-FFF2-40B4-BE49-F238E27FC236}">
                <a16:creationId xmlns:a16="http://schemas.microsoft.com/office/drawing/2014/main" id="{C4E9734A-9DA2-4368-A4BC-8D7F9CE86C48}"/>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870566" y="5020733"/>
            <a:ext cx="2115390" cy="1057695"/>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descr="Tu B&amp;#39;Shevat Community Seder -- Theme: Increase the Light — Nahalat Shalom">
            <a:extLst>
              <a:ext uri="{FF2B5EF4-FFF2-40B4-BE49-F238E27FC236}">
                <a16:creationId xmlns:a16="http://schemas.microsoft.com/office/drawing/2014/main" id="{1A2BA667-7B1D-44E8-8B48-C29725D2F3E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53823" y="436256"/>
            <a:ext cx="1054031" cy="1183299"/>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E5C87FD5-E5A9-4751-B932-72C2EECDBBEC}"/>
              </a:ext>
            </a:extLst>
          </p:cNvPr>
          <p:cNvSpPr txBox="1"/>
          <p:nvPr/>
        </p:nvSpPr>
        <p:spPr>
          <a:xfrm>
            <a:off x="8369140" y="2544646"/>
            <a:ext cx="1693284" cy="369332"/>
          </a:xfrm>
          <a:prstGeom prst="rect">
            <a:avLst/>
          </a:prstGeom>
          <a:noFill/>
        </p:spPr>
        <p:txBody>
          <a:bodyPr wrap="none" rtlCol="0">
            <a:spAutoFit/>
          </a:bodyPr>
          <a:lstStyle/>
          <a:p>
            <a:r>
              <a:rPr lang="en-GB" dirty="0"/>
              <a:t>Mother Theresa</a:t>
            </a:r>
          </a:p>
        </p:txBody>
      </p:sp>
      <p:sp>
        <p:nvSpPr>
          <p:cNvPr id="27" name="TextBox 26">
            <a:extLst>
              <a:ext uri="{FF2B5EF4-FFF2-40B4-BE49-F238E27FC236}">
                <a16:creationId xmlns:a16="http://schemas.microsoft.com/office/drawing/2014/main" id="{809AAA80-5654-473D-83E4-C23B62FE9FF8}"/>
              </a:ext>
            </a:extLst>
          </p:cNvPr>
          <p:cNvSpPr txBox="1"/>
          <p:nvPr/>
        </p:nvSpPr>
        <p:spPr>
          <a:xfrm>
            <a:off x="6766196" y="4145098"/>
            <a:ext cx="1363771" cy="369332"/>
          </a:xfrm>
          <a:prstGeom prst="rect">
            <a:avLst/>
          </a:prstGeom>
          <a:noFill/>
        </p:spPr>
        <p:txBody>
          <a:bodyPr wrap="none" rtlCol="0">
            <a:spAutoFit/>
          </a:bodyPr>
          <a:lstStyle/>
          <a:p>
            <a:r>
              <a:rPr lang="en-GB" dirty="0" err="1"/>
              <a:t>Dr.</a:t>
            </a:r>
            <a:r>
              <a:rPr lang="en-GB" dirty="0"/>
              <a:t> Barnardo</a:t>
            </a:r>
          </a:p>
        </p:txBody>
      </p:sp>
      <p:sp>
        <p:nvSpPr>
          <p:cNvPr id="28" name="TextBox 27">
            <a:extLst>
              <a:ext uri="{FF2B5EF4-FFF2-40B4-BE49-F238E27FC236}">
                <a16:creationId xmlns:a16="http://schemas.microsoft.com/office/drawing/2014/main" id="{1FB577C4-FA7C-44A9-A61D-1CAADF691876}"/>
              </a:ext>
            </a:extLst>
          </p:cNvPr>
          <p:cNvSpPr txBox="1"/>
          <p:nvPr/>
        </p:nvSpPr>
        <p:spPr>
          <a:xfrm>
            <a:off x="8985956" y="5308021"/>
            <a:ext cx="1121013" cy="369332"/>
          </a:xfrm>
          <a:prstGeom prst="rect">
            <a:avLst/>
          </a:prstGeom>
          <a:noFill/>
        </p:spPr>
        <p:txBody>
          <a:bodyPr wrap="none" rtlCol="0">
            <a:spAutoFit/>
          </a:bodyPr>
          <a:lstStyle/>
          <a:p>
            <a:r>
              <a:rPr lang="en-GB" dirty="0"/>
              <a:t>Water Aid</a:t>
            </a:r>
          </a:p>
        </p:txBody>
      </p:sp>
    </p:spTree>
    <p:extLst>
      <p:ext uri="{BB962C8B-B14F-4D97-AF65-F5344CB8AC3E}">
        <p14:creationId xmlns:p14="http://schemas.microsoft.com/office/powerpoint/2010/main" val="4026280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352</Words>
  <Application>Microsoft Office PowerPoint</Application>
  <PresentationFormat>Widescreen</PresentationFormat>
  <Paragraphs>36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Year 1 Religious Education Knowledge Organiser Summer 2 How should we care for others and the world? Religious Education explores big questions about life, to find out what people  believe and what difference this makes to how they live.</vt:lpstr>
      <vt:lpstr>Jewish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LNoon@stjohns.worcs.sch.uk</cp:lastModifiedBy>
  <cp:revision>26</cp:revision>
  <dcterms:created xsi:type="dcterms:W3CDTF">2021-01-25T10:46:00Z</dcterms:created>
  <dcterms:modified xsi:type="dcterms:W3CDTF">2021-06-02T14:23:53Z</dcterms:modified>
</cp:coreProperties>
</file>